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2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4"/>
    <p:sldMasterId id="2147483773" r:id="rId5"/>
    <p:sldMasterId id="2147483685" r:id="rId6"/>
  </p:sldMasterIdLst>
  <p:notesMasterIdLst>
    <p:notesMasterId r:id="rId28"/>
  </p:notesMasterIdLst>
  <p:handoutMasterIdLst>
    <p:handoutMasterId r:id="rId29"/>
  </p:handoutMasterIdLst>
  <p:sldIdLst>
    <p:sldId id="2146847671" r:id="rId7"/>
    <p:sldId id="1769" r:id="rId8"/>
    <p:sldId id="2146847670" r:id="rId9"/>
    <p:sldId id="1768" r:id="rId10"/>
    <p:sldId id="1772" r:id="rId11"/>
    <p:sldId id="2146847650" r:id="rId12"/>
    <p:sldId id="2146847676" r:id="rId13"/>
    <p:sldId id="1787" r:id="rId14"/>
    <p:sldId id="2146847672" r:id="rId15"/>
    <p:sldId id="1790" r:id="rId16"/>
    <p:sldId id="1783" r:id="rId17"/>
    <p:sldId id="1782" r:id="rId18"/>
    <p:sldId id="2146847585" r:id="rId19"/>
    <p:sldId id="2146847653" r:id="rId20"/>
    <p:sldId id="1774" r:id="rId21"/>
    <p:sldId id="1792" r:id="rId22"/>
    <p:sldId id="2146847655" r:id="rId23"/>
    <p:sldId id="2146847656" r:id="rId24"/>
    <p:sldId id="1777" r:id="rId25"/>
    <p:sldId id="1791" r:id="rId26"/>
    <p:sldId id="214684765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D82AC09-4B0C-3572-6EFD-E36EB5C20DF2}" name="Hardaker, Katie" initials="KH" userId="S::Katie.Hardaker@stantec.com::8eee068a-57bb-4c89-a02e-aecf1353fdf2" providerId="AD"/>
  <p188:author id="{0E6740C3-2D62-FAD1-FCB3-7BD6593E7BB5}" name="Hardaker, Katie" initials="HK" userId="S::Katherine.Hardaker@stantec.com::8eee068a-57bb-4c89-a02e-aecf1353fdf2" providerId="AD"/>
  <p188:author id="{10BCE4F4-31DB-BFC6-8646-CA59D472ACD7}" name="Stewart, Neil" initials="NS" userId="S::neil.stewart@stantec.com::e8684a84-a001-42e6-96e8-68a387ece8c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dman, Andrew" initials="WA" lastIdx="1" clrIdx="0">
    <p:extLst>
      <p:ext uri="{19B8F6BF-5375-455C-9EA6-DF929625EA0E}">
        <p15:presenceInfo xmlns:p15="http://schemas.microsoft.com/office/powerpoint/2012/main" userId="S::Andrew.Wedman@stantec.com::a4500bbe-6dea-4781-b385-e92dbec2d2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36363"/>
    <a:srgbClr val="EAA291"/>
    <a:srgbClr val="D8D6D6"/>
    <a:srgbClr val="A4A09F"/>
    <a:srgbClr val="65605F"/>
    <a:srgbClr val="413E3D"/>
    <a:srgbClr val="F29440"/>
    <a:srgbClr val="ED7000"/>
    <a:srgbClr val="222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39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ndy Dunkel" userId="77db4ccf-7bb7-4f90-b6dd-3346379d483c" providerId="ADAL" clId="{1A9649B9-3708-4A7C-BCCB-EDCDC3B5F1AE}"/>
    <pc:docChg chg="delSld">
      <pc:chgData name="Brandy Dunkel" userId="77db4ccf-7bb7-4f90-b6dd-3346379d483c" providerId="ADAL" clId="{1A9649B9-3708-4A7C-BCCB-EDCDC3B5F1AE}" dt="2025-04-15T20:52:50.647" v="6" actId="2696"/>
      <pc:docMkLst>
        <pc:docMk/>
      </pc:docMkLst>
      <pc:sldChg chg="del">
        <pc:chgData name="Brandy Dunkel" userId="77db4ccf-7bb7-4f90-b6dd-3346379d483c" providerId="ADAL" clId="{1A9649B9-3708-4A7C-BCCB-EDCDC3B5F1AE}" dt="2025-04-15T20:50:50.927" v="0" actId="2696"/>
        <pc:sldMkLst>
          <pc:docMk/>
          <pc:sldMk cId="2600006621" sldId="345"/>
        </pc:sldMkLst>
      </pc:sldChg>
      <pc:sldChg chg="del">
        <pc:chgData name="Brandy Dunkel" userId="77db4ccf-7bb7-4f90-b6dd-3346379d483c" providerId="ADAL" clId="{1A9649B9-3708-4A7C-BCCB-EDCDC3B5F1AE}" dt="2025-04-15T20:50:50.927" v="0" actId="2696"/>
        <pc:sldMkLst>
          <pc:docMk/>
          <pc:sldMk cId="1542018754" sldId="1733"/>
        </pc:sldMkLst>
      </pc:sldChg>
      <pc:sldChg chg="del">
        <pc:chgData name="Brandy Dunkel" userId="77db4ccf-7bb7-4f90-b6dd-3346379d483c" providerId="ADAL" clId="{1A9649B9-3708-4A7C-BCCB-EDCDC3B5F1AE}" dt="2025-04-15T20:50:50.927" v="0" actId="2696"/>
        <pc:sldMkLst>
          <pc:docMk/>
          <pc:sldMk cId="968400055" sldId="1758"/>
        </pc:sldMkLst>
      </pc:sldChg>
      <pc:sldChg chg="del">
        <pc:chgData name="Brandy Dunkel" userId="77db4ccf-7bb7-4f90-b6dd-3346379d483c" providerId="ADAL" clId="{1A9649B9-3708-4A7C-BCCB-EDCDC3B5F1AE}" dt="2025-04-15T20:51:22.814" v="1" actId="2696"/>
        <pc:sldMkLst>
          <pc:docMk/>
          <pc:sldMk cId="3286764346" sldId="1762"/>
        </pc:sldMkLst>
      </pc:sldChg>
      <pc:sldChg chg="del">
        <pc:chgData name="Brandy Dunkel" userId="77db4ccf-7bb7-4f90-b6dd-3346379d483c" providerId="ADAL" clId="{1A9649B9-3708-4A7C-BCCB-EDCDC3B5F1AE}" dt="2025-04-15T20:51:22.814" v="1" actId="2696"/>
        <pc:sldMkLst>
          <pc:docMk/>
          <pc:sldMk cId="16516682" sldId="1765"/>
        </pc:sldMkLst>
      </pc:sldChg>
      <pc:sldChg chg="del">
        <pc:chgData name="Brandy Dunkel" userId="77db4ccf-7bb7-4f90-b6dd-3346379d483c" providerId="ADAL" clId="{1A9649B9-3708-4A7C-BCCB-EDCDC3B5F1AE}" dt="2025-04-15T20:51:22.814" v="1" actId="2696"/>
        <pc:sldMkLst>
          <pc:docMk/>
          <pc:sldMk cId="3524701265" sldId="1798"/>
        </pc:sldMkLst>
      </pc:sldChg>
      <pc:sldChg chg="del">
        <pc:chgData name="Brandy Dunkel" userId="77db4ccf-7bb7-4f90-b6dd-3346379d483c" providerId="ADAL" clId="{1A9649B9-3708-4A7C-BCCB-EDCDC3B5F1AE}" dt="2025-04-15T20:52:50.647" v="6" actId="2696"/>
        <pc:sldMkLst>
          <pc:docMk/>
          <pc:sldMk cId="3126836396" sldId="1800"/>
        </pc:sldMkLst>
      </pc:sldChg>
      <pc:sldChg chg="del">
        <pc:chgData name="Brandy Dunkel" userId="77db4ccf-7bb7-4f90-b6dd-3346379d483c" providerId="ADAL" clId="{1A9649B9-3708-4A7C-BCCB-EDCDC3B5F1AE}" dt="2025-04-15T20:52:50.647" v="6" actId="2696"/>
        <pc:sldMkLst>
          <pc:docMk/>
          <pc:sldMk cId="3950038604" sldId="2146847584"/>
        </pc:sldMkLst>
      </pc:sldChg>
      <pc:sldChg chg="del">
        <pc:chgData name="Brandy Dunkel" userId="77db4ccf-7bb7-4f90-b6dd-3346379d483c" providerId="ADAL" clId="{1A9649B9-3708-4A7C-BCCB-EDCDC3B5F1AE}" dt="2025-04-15T20:52:50.647" v="6" actId="2696"/>
        <pc:sldMkLst>
          <pc:docMk/>
          <pc:sldMk cId="1136386275" sldId="2146847594"/>
        </pc:sldMkLst>
      </pc:sldChg>
      <pc:sldChg chg="del">
        <pc:chgData name="Brandy Dunkel" userId="77db4ccf-7bb7-4f90-b6dd-3346379d483c" providerId="ADAL" clId="{1A9649B9-3708-4A7C-BCCB-EDCDC3B5F1AE}" dt="2025-04-15T20:52:32.254" v="4" actId="2696"/>
        <pc:sldMkLst>
          <pc:docMk/>
          <pc:sldMk cId="2807730525" sldId="2146847652"/>
        </pc:sldMkLst>
      </pc:sldChg>
      <pc:sldChg chg="del">
        <pc:chgData name="Brandy Dunkel" userId="77db4ccf-7bb7-4f90-b6dd-3346379d483c" providerId="ADAL" clId="{1A9649B9-3708-4A7C-BCCB-EDCDC3B5F1AE}" dt="2025-04-15T20:52:00.643" v="2" actId="2696"/>
        <pc:sldMkLst>
          <pc:docMk/>
          <pc:sldMk cId="266924879" sldId="2146847657"/>
        </pc:sldMkLst>
      </pc:sldChg>
      <pc:sldChg chg="del">
        <pc:chgData name="Brandy Dunkel" userId="77db4ccf-7bb7-4f90-b6dd-3346379d483c" providerId="ADAL" clId="{1A9649B9-3708-4A7C-BCCB-EDCDC3B5F1AE}" dt="2025-04-15T20:52:20.462" v="3" actId="2696"/>
        <pc:sldMkLst>
          <pc:docMk/>
          <pc:sldMk cId="2401819035" sldId="2146847658"/>
        </pc:sldMkLst>
      </pc:sldChg>
      <pc:sldChg chg="del">
        <pc:chgData name="Brandy Dunkel" userId="77db4ccf-7bb7-4f90-b6dd-3346379d483c" providerId="ADAL" clId="{1A9649B9-3708-4A7C-BCCB-EDCDC3B5F1AE}" dt="2025-04-15T20:52:38.985" v="5" actId="2696"/>
        <pc:sldMkLst>
          <pc:docMk/>
          <pc:sldMk cId="3460668942" sldId="2146847660"/>
        </pc:sldMkLst>
      </pc:sldChg>
      <pc:sldChg chg="del">
        <pc:chgData name="Brandy Dunkel" userId="77db4ccf-7bb7-4f90-b6dd-3346379d483c" providerId="ADAL" clId="{1A9649B9-3708-4A7C-BCCB-EDCDC3B5F1AE}" dt="2025-04-15T20:52:32.254" v="4" actId="2696"/>
        <pc:sldMkLst>
          <pc:docMk/>
          <pc:sldMk cId="3407822818" sldId="2146847661"/>
        </pc:sldMkLst>
      </pc:sldChg>
      <pc:sldChg chg="del">
        <pc:chgData name="Brandy Dunkel" userId="77db4ccf-7bb7-4f90-b6dd-3346379d483c" providerId="ADAL" clId="{1A9649B9-3708-4A7C-BCCB-EDCDC3B5F1AE}" dt="2025-04-15T20:52:50.647" v="6" actId="2696"/>
        <pc:sldMkLst>
          <pc:docMk/>
          <pc:sldMk cId="4026406889" sldId="2146847663"/>
        </pc:sldMkLst>
      </pc:sldChg>
      <pc:sldChg chg="del">
        <pc:chgData name="Brandy Dunkel" userId="77db4ccf-7bb7-4f90-b6dd-3346379d483c" providerId="ADAL" clId="{1A9649B9-3708-4A7C-BCCB-EDCDC3B5F1AE}" dt="2025-04-15T20:52:32.254" v="4" actId="2696"/>
        <pc:sldMkLst>
          <pc:docMk/>
          <pc:sldMk cId="3012304461" sldId="2146847664"/>
        </pc:sldMkLst>
      </pc:sldChg>
      <pc:sldChg chg="del">
        <pc:chgData name="Brandy Dunkel" userId="77db4ccf-7bb7-4f90-b6dd-3346379d483c" providerId="ADAL" clId="{1A9649B9-3708-4A7C-BCCB-EDCDC3B5F1AE}" dt="2025-04-15T20:52:32.254" v="4" actId="2696"/>
        <pc:sldMkLst>
          <pc:docMk/>
          <pc:sldMk cId="523768677" sldId="2146847666"/>
        </pc:sldMkLst>
      </pc:sldChg>
      <pc:sldChg chg="del">
        <pc:chgData name="Brandy Dunkel" userId="77db4ccf-7bb7-4f90-b6dd-3346379d483c" providerId="ADAL" clId="{1A9649B9-3708-4A7C-BCCB-EDCDC3B5F1AE}" dt="2025-04-15T20:50:50.927" v="0" actId="2696"/>
        <pc:sldMkLst>
          <pc:docMk/>
          <pc:sldMk cId="3172500066" sldId="2146847667"/>
        </pc:sldMkLst>
      </pc:sldChg>
      <pc:sldChg chg="del">
        <pc:chgData name="Brandy Dunkel" userId="77db4ccf-7bb7-4f90-b6dd-3346379d483c" providerId="ADAL" clId="{1A9649B9-3708-4A7C-BCCB-EDCDC3B5F1AE}" dt="2025-04-15T20:52:32.254" v="4" actId="2696"/>
        <pc:sldMkLst>
          <pc:docMk/>
          <pc:sldMk cId="3194618368" sldId="2146847673"/>
        </pc:sldMkLst>
      </pc:sldChg>
      <pc:sldChg chg="del">
        <pc:chgData name="Brandy Dunkel" userId="77db4ccf-7bb7-4f90-b6dd-3346379d483c" providerId="ADAL" clId="{1A9649B9-3708-4A7C-BCCB-EDCDC3B5F1AE}" dt="2025-04-15T20:52:50.647" v="6" actId="2696"/>
        <pc:sldMkLst>
          <pc:docMk/>
          <pc:sldMk cId="3149096020" sldId="2146847674"/>
        </pc:sldMkLst>
      </pc:sldChg>
      <pc:sldChg chg="del">
        <pc:chgData name="Brandy Dunkel" userId="77db4ccf-7bb7-4f90-b6dd-3346379d483c" providerId="ADAL" clId="{1A9649B9-3708-4A7C-BCCB-EDCDC3B5F1AE}" dt="2025-04-15T20:51:22.814" v="1" actId="2696"/>
        <pc:sldMkLst>
          <pc:docMk/>
          <pc:sldMk cId="1137305629" sldId="2146847675"/>
        </pc:sldMkLst>
      </pc:sldChg>
      <pc:sldChg chg="del">
        <pc:chgData name="Brandy Dunkel" userId="77db4ccf-7bb7-4f90-b6dd-3346379d483c" providerId="ADAL" clId="{1A9649B9-3708-4A7C-BCCB-EDCDC3B5F1AE}" dt="2025-04-15T20:52:32.254" v="4" actId="2696"/>
        <pc:sldMkLst>
          <pc:docMk/>
          <pc:sldMk cId="533896721" sldId="2146847704"/>
        </pc:sldMkLst>
      </pc:sldChg>
      <pc:sldChg chg="del">
        <pc:chgData name="Brandy Dunkel" userId="77db4ccf-7bb7-4f90-b6dd-3346379d483c" providerId="ADAL" clId="{1A9649B9-3708-4A7C-BCCB-EDCDC3B5F1AE}" dt="2025-04-15T20:52:38.985" v="5" actId="2696"/>
        <pc:sldMkLst>
          <pc:docMk/>
          <pc:sldMk cId="3771104653" sldId="2146847709"/>
        </pc:sldMkLst>
      </pc:sldChg>
      <pc:sldChg chg="del">
        <pc:chgData name="Brandy Dunkel" userId="77db4ccf-7bb7-4f90-b6dd-3346379d483c" providerId="ADAL" clId="{1A9649B9-3708-4A7C-BCCB-EDCDC3B5F1AE}" dt="2025-04-15T20:52:32.254" v="4" actId="2696"/>
        <pc:sldMkLst>
          <pc:docMk/>
          <pc:sldMk cId="774789762" sldId="2146847713"/>
        </pc:sldMkLst>
      </pc:sldChg>
      <pc:sldChg chg="del">
        <pc:chgData name="Brandy Dunkel" userId="77db4ccf-7bb7-4f90-b6dd-3346379d483c" providerId="ADAL" clId="{1A9649B9-3708-4A7C-BCCB-EDCDC3B5F1AE}" dt="2025-04-15T20:52:38.985" v="5" actId="2696"/>
        <pc:sldMkLst>
          <pc:docMk/>
          <pc:sldMk cId="2256288335" sldId="2146847736"/>
        </pc:sldMkLst>
      </pc:sldChg>
      <pc:sldChg chg="del">
        <pc:chgData name="Brandy Dunkel" userId="77db4ccf-7bb7-4f90-b6dd-3346379d483c" providerId="ADAL" clId="{1A9649B9-3708-4A7C-BCCB-EDCDC3B5F1AE}" dt="2025-04-15T20:52:38.985" v="5" actId="2696"/>
        <pc:sldMkLst>
          <pc:docMk/>
          <pc:sldMk cId="1658568742" sldId="2146847737"/>
        </pc:sldMkLst>
      </pc:sldChg>
      <pc:sldChg chg="del">
        <pc:chgData name="Brandy Dunkel" userId="77db4ccf-7bb7-4f90-b6dd-3346379d483c" providerId="ADAL" clId="{1A9649B9-3708-4A7C-BCCB-EDCDC3B5F1AE}" dt="2025-04-15T20:52:38.985" v="5" actId="2696"/>
        <pc:sldMkLst>
          <pc:docMk/>
          <pc:sldMk cId="3245122215" sldId="214684773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51621-690C-4A3F-89DF-A63F9F011564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FFA5A-5B3A-4636-8971-52344041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36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7A200-BCBE-4E38-8F30-4AEB6F9D0565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5C21F-68E8-4A22-BBF5-9CD63F183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38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78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Water Shortage Vulnerability Explorer</a:t>
            </a:r>
          </a:p>
          <a:p>
            <a:r>
              <a:rPr lang="en-US"/>
              <a:t>-Online geospatial tool that visualizes physical and social vulnerability indicators</a:t>
            </a:r>
          </a:p>
          <a:p>
            <a:r>
              <a:rPr lang="en-US"/>
              <a:t>-Calculates a total physical vulnerability and social vulnerability score</a:t>
            </a:r>
          </a:p>
          <a:p>
            <a:r>
              <a:rPr lang="en-US"/>
              <a:t>-Developed to assist counties with evaluating drought and water shortage risks specifically for domestic wells and SSWSs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755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20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04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5C21F-68E8-4A22-BBF5-9CD63F183B3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60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gif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5C28086-ABFC-40E4-B6FB-CEBE58CE53CA}"/>
              </a:ext>
            </a:extLst>
          </p:cNvPr>
          <p:cNvSpPr txBox="1">
            <a:spLocks/>
          </p:cNvSpPr>
          <p:nvPr userDrawn="1"/>
        </p:nvSpPr>
        <p:spPr>
          <a:xfrm>
            <a:off x="152403" y="6400800"/>
            <a:ext cx="304798" cy="304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6858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8CBEDC-41B7-42D5-9B71-14CBC1D618C0}" type="slidenum">
              <a:rPr lang="en-US" sz="900" b="1" smtClean="0">
                <a:solidFill>
                  <a:srgbClr val="222222"/>
                </a:solidFill>
              </a:rPr>
              <a:pPr algn="ctr"/>
              <a:t>‹#›</a:t>
            </a:fld>
            <a:endParaRPr lang="en-US" sz="900" b="1">
              <a:solidFill>
                <a:srgbClr val="22222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3A506-3311-4C5E-8CCA-0B4897099A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00352-836A-4D07-8EAC-EC98137D28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814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0AA10C-2C1D-4B6A-8EAD-4749F012CF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0"/>
            <a:ext cx="11582400" cy="45942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F70C79-637F-4760-ACDB-43C1899E09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4733925"/>
            <a:ext cx="10668000" cy="1381125"/>
          </a:xfrm>
        </p:spPr>
        <p:txBody>
          <a:bodyPr lIns="0" tIns="0" rIns="0" bIns="0"/>
          <a:lstStyle>
            <a:lvl1pPr>
              <a:lnSpc>
                <a:spcPts val="5000"/>
              </a:lnSpc>
              <a:spcBef>
                <a:spcPts val="0"/>
              </a:spcBef>
              <a:defRPr sz="48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FD89A1D-CE28-4061-8F9C-97943D1C42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6210300"/>
            <a:ext cx="10668000" cy="190500"/>
          </a:xfrm>
        </p:spPr>
        <p:txBody>
          <a:bodyPr lIns="0" tIns="0" rIns="0" bIns="0"/>
          <a:lstStyle>
            <a:lvl1pPr>
              <a:defRPr sz="14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63E17E-9D9B-400D-AEA7-385A8D314F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42F083-DAFC-45B5-B5F3-A99367970BA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45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0AA10C-2C1D-4B6A-8EAD-4749F012CF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0"/>
            <a:ext cx="5334001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F70C79-637F-4760-ACDB-43C1899E09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1066800"/>
            <a:ext cx="5486399" cy="1381125"/>
          </a:xfrm>
        </p:spPr>
        <p:txBody>
          <a:bodyPr lIns="0" tIns="0" rIns="0" bIns="0"/>
          <a:lstStyle>
            <a:lvl1pPr>
              <a:lnSpc>
                <a:spcPts val="5000"/>
              </a:lnSpc>
              <a:spcBef>
                <a:spcPts val="0"/>
              </a:spcBef>
              <a:defRPr sz="48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E83CFE-261B-4EDB-9DD3-BB8CF5F731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8400" y="6191250"/>
            <a:ext cx="5486400" cy="209550"/>
          </a:xfrm>
        </p:spPr>
        <p:txBody>
          <a:bodyPr lIns="0" tIns="0" rIns="0" bIns="0"/>
          <a:lstStyle>
            <a:lvl1pPr>
              <a:defRPr sz="14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BFBA15-DAE3-477C-BCA1-A76D620C87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8400" y="3429000"/>
            <a:ext cx="5486400" cy="2143125"/>
          </a:xfrm>
        </p:spPr>
        <p:txBody>
          <a:bodyPr lIns="0" tIns="0" rIns="0" bIns="0"/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381659-D6D0-4008-B865-F4A05F86065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2E92A-EF50-4522-A3DA-CED1E60D455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009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F70C79-637F-4760-ACDB-43C1899E09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1066800"/>
            <a:ext cx="10668000" cy="609600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2AA7CD3-E7C2-434B-B086-C833FADB9B38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066800" y="2019300"/>
            <a:ext cx="10668000" cy="4381499"/>
          </a:xfrm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7E254-43C2-4D84-9AC8-D002E64438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7235FD-5740-4698-A973-15FFE71BF5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87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0AA10C-2C1D-4B6A-8EAD-4749F012CF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1" y="0"/>
            <a:ext cx="533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F70C79-637F-4760-ACDB-43C1899E09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8400" y="1066801"/>
            <a:ext cx="5486399" cy="1123950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BFBA15-DAE3-477C-BCA1-A76D620C87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8400" y="2552701"/>
            <a:ext cx="5486400" cy="3848100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1CBBCD-564F-43A8-B4A5-0C849D3C7B4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200B8B-DBC8-40B3-9014-4AA628726D2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98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4819F9F-529B-4688-96BD-B28728F58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6801" y="457200"/>
            <a:ext cx="10668000" cy="41370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49099E08-5F7F-4492-82F6-DC32A1B69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4733925"/>
            <a:ext cx="10668000" cy="13811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29CDFEF-37F5-4879-9359-3206013493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6210300"/>
            <a:ext cx="10668000" cy="190500"/>
          </a:xfrm>
        </p:spPr>
        <p:txBody>
          <a:bodyPr lIns="0" tIns="0" rIns="0" bIns="0"/>
          <a:lstStyle>
            <a:lvl1pPr>
              <a:defRPr sz="14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115B0-BD3E-41BE-B840-AA2EA0A4F6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38526-5221-4A3C-9F61-E822E3595F9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6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4819F9F-529B-4688-96BD-B28728F58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000" y="152400"/>
            <a:ext cx="11277599" cy="65532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49099E08-5F7F-4492-82F6-DC32A1B69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1762125"/>
            <a:ext cx="10668000" cy="13811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29CDFEF-37F5-4879-9359-3206013493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3238500"/>
            <a:ext cx="10668000" cy="190500"/>
          </a:xfrm>
        </p:spPr>
        <p:txBody>
          <a:bodyPr lIns="0" tIns="0" rIns="0" bIns="0"/>
          <a:lstStyle>
            <a:lvl1pPr>
              <a:defRPr sz="1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115B0-BD3E-41BE-B840-AA2EA0A4F6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38526-5221-4A3C-9F61-E822E3595F9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259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t A Glanc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4819F9F-529B-4688-96BD-B28728F58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6800" y="457221"/>
            <a:ext cx="10668000" cy="4137004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49099E08-5F7F-4492-82F6-DC32A1B691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4733925"/>
            <a:ext cx="1905000" cy="657225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29CDFEF-37F5-4879-9359-3206013493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5530850"/>
            <a:ext cx="1905000" cy="1174750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21450D-7BE8-4C97-BC72-B5A44D7B6D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57550" y="4733925"/>
            <a:ext cx="1905000" cy="657225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C6BC6FA-ECFD-46BF-9338-A1A883DF09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57550" y="5530850"/>
            <a:ext cx="1905000" cy="1174750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57AA8049-04C1-4A93-8501-ABA07D607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48300" y="4733925"/>
            <a:ext cx="1905000" cy="657225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3BD83BD-A1D7-48DB-973C-32D8113AF2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48300" y="5530850"/>
            <a:ext cx="1905000" cy="1174750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AFB6FCE-A5EA-4E5E-A26A-A3619310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39050" y="4733925"/>
            <a:ext cx="1905000" cy="657225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4D71C6A-4879-4DED-86B5-2B3299A885F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39050" y="5530850"/>
            <a:ext cx="1905000" cy="1174750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47A0E548-617F-47E0-8B2C-FBEFD05832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29800" y="4733925"/>
            <a:ext cx="1905000" cy="657225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3BC6D36F-0BA1-4419-9773-C50E419732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829800" y="5530850"/>
            <a:ext cx="1905000" cy="1174750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44AB57-12B8-475B-9D51-C2C4439E8FC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192896-65D0-40C9-9564-2D2D6D3E76B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96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t A Glanc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49099E08-5F7F-4492-82F6-DC32A1B691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14724" y="1587408"/>
            <a:ext cx="2581276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29CDFEF-37F5-4879-9359-3206013493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14724" y="2384333"/>
            <a:ext cx="2581276" cy="1422418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9BF1FE0-3368-4FAF-8B24-24FFA124688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6800" y="1596954"/>
            <a:ext cx="2209797" cy="2209797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AEB8279A-3DF8-4A7C-8D69-A02C906A47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14724" y="4181457"/>
            <a:ext cx="2581276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E1B394B2-159A-461A-8D78-214CC9D97EE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14724" y="4978382"/>
            <a:ext cx="2581276" cy="1422418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9A9C0B5B-6AB8-4937-996E-0C7F4588904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66800" y="4191003"/>
            <a:ext cx="2209797" cy="2209797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55241A35-7BE1-46DC-B173-FA928A6C20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53525" y="1587408"/>
            <a:ext cx="2581275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6E76E35B-45D4-4740-BC9A-A507ABC08A0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153525" y="2384333"/>
            <a:ext cx="2581275" cy="1422418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1283C145-F66F-43A3-8BC0-5DC8B711AC1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05601" y="1596954"/>
            <a:ext cx="2209797" cy="2209797"/>
          </a:xfrm>
        </p:spPr>
        <p:txBody>
          <a:bodyPr/>
          <a:lstStyle/>
          <a:p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4B6CD1C4-38E7-4B97-A027-97E0DD5CB27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53525" y="4181457"/>
            <a:ext cx="2581275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5B92C89F-6BA2-4F4E-B767-F2E9ACAAB9F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153525" y="4978382"/>
            <a:ext cx="2581275" cy="1422418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5A755C51-FFE2-4C8E-80B4-43AD6AD27F7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705601" y="4191003"/>
            <a:ext cx="2209797" cy="2209797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F9BED114-D654-41EA-9F9D-8F2D466D08B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066800" y="762000"/>
            <a:ext cx="10668000" cy="609600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4DDD1D-A03B-4820-A5F2-6E9BD478058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A0736-A6B5-42D0-8D65-C1BB31FF2553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24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t A Glanc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4819F9F-529B-4688-96BD-B28728F58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1" y="0"/>
            <a:ext cx="11582399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0DD7165C-64AE-49F1-BBB7-91279DC8F6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48725" y="0"/>
            <a:ext cx="2581275" cy="6858000"/>
          </a:xfrm>
          <a:solidFill>
            <a:schemeClr val="bg1"/>
          </a:solidFill>
        </p:spPr>
        <p:txBody>
          <a:bodyPr lIns="182880" tIns="91440" rIns="91440" bIns="91440" anchor="ctr"/>
          <a:lstStyle>
            <a:lvl1pPr>
              <a:lnSpc>
                <a:spcPct val="150000"/>
              </a:lnSpc>
              <a:spcBef>
                <a:spcPts val="0"/>
              </a:spcBef>
              <a:defRPr sz="32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  <a:p>
            <a:pPr lvl="0"/>
            <a:r>
              <a:rPr lang="en-US"/>
              <a:t>02</a:t>
            </a:r>
          </a:p>
          <a:p>
            <a:pPr lvl="0"/>
            <a:r>
              <a:rPr lang="en-US"/>
              <a:t>03</a:t>
            </a:r>
          </a:p>
          <a:p>
            <a:pPr lvl="0"/>
            <a:r>
              <a:rPr lang="en-US"/>
              <a:t>04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0C63EB-14F8-4C7F-B366-7652B02B4CA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2B1008-F862-49B2-A023-0624330D7720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871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t A Glance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1283C145-F66F-43A3-8BC0-5DC8B711AC1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9600" y="0"/>
            <a:ext cx="8086725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55241A35-7BE1-46DC-B173-FA928A6C20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53525" y="2819391"/>
            <a:ext cx="2581275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6E76E35B-45D4-4740-BC9A-A507ABC08A0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153525" y="3616316"/>
            <a:ext cx="2581275" cy="1031893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4B6CD1C4-38E7-4B97-A027-97E0DD5CB27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53525" y="4876782"/>
            <a:ext cx="2581275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5B92C89F-6BA2-4F4E-B767-F2E9ACAAB9F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153525" y="5673707"/>
            <a:ext cx="2581275" cy="1031893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1E03138-F0A8-47AD-AA18-923636430F4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53525" y="762000"/>
            <a:ext cx="2581275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343E449B-D6ED-49BF-BAED-E6DF822E20D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153525" y="1558925"/>
            <a:ext cx="2581275" cy="1031893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21D42C-ADE4-4F80-8638-02BB8583AAA6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5E4355-00E3-4D69-A536-99214F1D591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41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actoid - 1"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799139-4D90-4D40-9D43-237DFBA917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1" y="457221"/>
            <a:ext cx="4876800" cy="594357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2400" b="0">
                <a:solidFill>
                  <a:srgbClr val="222222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C7BEB31-FAAD-4621-A6ED-578C41B8FC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457200"/>
            <a:ext cx="4876800" cy="5943579"/>
          </a:xfrm>
        </p:spPr>
        <p:txBody>
          <a:bodyPr lIns="0" tIns="0" rIns="0" bIns="0" anchor="ctr"/>
          <a:lstStyle>
            <a:lvl1pPr algn="r">
              <a:spcBef>
                <a:spcPts val="0"/>
              </a:spcBef>
              <a:defRPr sz="8800" b="1">
                <a:solidFill>
                  <a:srgbClr val="ED7000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CC1420-B87B-4890-8F51-7F7EFE04AFC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0C4A1E-B8BC-4E53-BDA5-F90CFE1389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28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799139-4D90-4D40-9D43-237DFBA917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1066800"/>
            <a:ext cx="10668000" cy="609600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5562EC-2232-4819-8DD7-E4FFD4016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10668000" cy="4314825"/>
          </a:xfrm>
        </p:spPr>
        <p:txBody>
          <a:bodyPr lIns="0" tIns="0" rIns="0" bIns="0" numCol="2" spcCol="457200"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97E9C9-0696-4232-90E4-E258852AA6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69DE3-885B-4988-A4AE-0810047E6D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418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799139-4D90-4D40-9D43-237DFBA917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1066799"/>
            <a:ext cx="4876797" cy="11144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5562EC-2232-4819-8DD7-E4FFD4016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390775"/>
            <a:ext cx="4876797" cy="4010025"/>
          </a:xfrm>
        </p:spPr>
        <p:txBody>
          <a:bodyPr lIns="0" tIns="0" rIns="0" bIns="0" numCol="1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9EFA38E-68F0-4EE2-B90E-F183913FB5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86625" y="0"/>
            <a:ext cx="490537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0C7E70C-34E8-4CCB-90B0-4C486510309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B57F80B-1BEA-4D24-8BD8-BFB0D7BBA9C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568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799139-4D90-4D40-9D43-237DFBA917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3" y="1066799"/>
            <a:ext cx="4876797" cy="11144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5562EC-2232-4819-8DD7-E4FFD4016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8403" y="2390775"/>
            <a:ext cx="4876797" cy="4010025"/>
          </a:xfrm>
        </p:spPr>
        <p:txBody>
          <a:bodyPr lIns="0" tIns="0" rIns="0" bIns="0" numCol="1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9EFA38E-68F0-4EE2-B90E-F183913FB5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48768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0C7E70C-34E8-4CCB-90B0-4C486510309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B57F80B-1BEA-4D24-8BD8-BFB0D7BBA9C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26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799139-4D90-4D40-9D43-237DFBA917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457221"/>
            <a:ext cx="10668000" cy="594357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7BED21-509C-49DB-8094-AA9A68DBA08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A187BA-575A-42C6-9A3E-12CDFAD5D6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47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ap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2" y="1066799"/>
            <a:ext cx="2400298" cy="11144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solidFill>
                  <a:srgbClr val="22222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598931F-1778-40A5-943E-89FED8E3C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2" y="2390775"/>
            <a:ext cx="2400298" cy="4010025"/>
          </a:xfrm>
        </p:spPr>
        <p:txBody>
          <a:bodyPr lIns="0" tIns="0" rIns="0" bIns="0" numCol="1"/>
          <a:lstStyle>
            <a:lvl1pPr marL="0" indent="0">
              <a:buFont typeface="Arial" panose="020B0604020202020204" pitchFamily="34" charset="0"/>
              <a:buNone/>
              <a:defRPr>
                <a:solidFill>
                  <a:srgbClr val="22222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408007-1B7B-4AF5-AF91-0A66D3A3AC4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86F04-40D2-4812-BE8C-5F87CDD7169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174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rg Char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FBCC8A-4032-4BAD-AFAD-2EDE69174D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12E4F1-40FA-46C4-8CF8-E3993AE589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6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har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94954C96-CD26-45E1-AB51-FA362BC4E7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1066800"/>
            <a:ext cx="10668000" cy="609600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A93DC6EC-5433-428C-90B8-DCD481920761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066800" y="1914525"/>
            <a:ext cx="10668000" cy="4486275"/>
          </a:xfrm>
        </p:spPr>
        <p:txBody>
          <a:bodyPr lIns="0" tIns="0" rIns="0" bIns="0"/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930C37-424F-4801-BCCB-AACA8C985C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85D95-6EF2-4D31-BF7E-60A5D7A2D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599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chedul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1066799"/>
            <a:ext cx="3476621" cy="11144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000" b="1">
                <a:solidFill>
                  <a:srgbClr val="22222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Schedule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598931F-1778-40A5-943E-89FED8E3C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1" y="2390775"/>
            <a:ext cx="3476621" cy="4010025"/>
          </a:xfrm>
        </p:spPr>
        <p:txBody>
          <a:bodyPr lIns="0" tIns="0" rIns="0" bIns="0" numCol="1"/>
          <a:lstStyle>
            <a:lvl1pPr marL="0" indent="0">
              <a:buFont typeface="Arial" panose="020B0604020202020204" pitchFamily="34" charset="0"/>
              <a:buNone/>
              <a:defRPr>
                <a:solidFill>
                  <a:srgbClr val="22222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65FA32-F0CA-497C-8E6E-ACABDE5778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882203-55C3-463F-8DDB-4AF4C6668D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0453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chedul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5C28086-ABFC-40E4-B6FB-CEBE58CE53CA}"/>
              </a:ext>
            </a:extLst>
          </p:cNvPr>
          <p:cNvSpPr txBox="1">
            <a:spLocks/>
          </p:cNvSpPr>
          <p:nvPr userDrawn="1"/>
        </p:nvSpPr>
        <p:spPr>
          <a:xfrm>
            <a:off x="152403" y="6400800"/>
            <a:ext cx="304798" cy="304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6858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8CBEDC-41B7-42D5-9B71-14CBC1D618C0}" type="slidenum">
              <a:rPr lang="en-US" sz="900" b="1" smtClean="0">
                <a:solidFill>
                  <a:srgbClr val="222222"/>
                </a:solidFill>
              </a:rPr>
              <a:pPr algn="ctr"/>
              <a:t>‹#›</a:t>
            </a:fld>
            <a:endParaRPr lang="en-US" sz="900" b="1">
              <a:solidFill>
                <a:srgbClr val="22222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4CC1D7-1956-49A5-8F97-54897A5F892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92DBF7-A746-4B96-846B-DEB5802004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5BB9557-7C4A-4C81-A950-E387D089F0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Schedule</a:t>
            </a:r>
          </a:p>
        </p:txBody>
      </p:sp>
    </p:spTree>
    <p:extLst>
      <p:ext uri="{BB962C8B-B14F-4D97-AF65-F5344CB8AC3E}">
        <p14:creationId xmlns:p14="http://schemas.microsoft.com/office/powerpoint/2010/main" val="6396157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B019D7B-3971-4656-811A-FF9CC56988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0"/>
            <a:ext cx="11582400" cy="6858000"/>
          </a:xfrm>
          <a:solidFill>
            <a:srgbClr val="222222">
              <a:alpha val="35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6EBB9F-C46E-4C91-B7D2-69D01F9A0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CC0CC8-190B-42B9-8C91-C739CB8C4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576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762000"/>
            <a:ext cx="2090203" cy="1628775"/>
          </a:xfrm>
        </p:spPr>
        <p:txBody>
          <a:bodyPr lIns="155448" tIns="274320" rIns="182880" bIns="182880"/>
          <a:lstStyle>
            <a:lvl1pPr>
              <a:spcBef>
                <a:spcPts val="0"/>
              </a:spcBef>
              <a:defRPr sz="2000" b="1">
                <a:solidFill>
                  <a:srgbClr val="222222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24AE9-E60C-4073-A842-C5D0C59ED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2390776"/>
            <a:ext cx="2090737" cy="3837908"/>
          </a:xfrm>
        </p:spPr>
        <p:txBody>
          <a:bodyPr lIns="155448" tIns="182880" rIns="182880" bIns="18288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04156" y="0"/>
            <a:ext cx="9487844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37" t="16737" r="16737" b="16737"/>
          <a:stretch/>
        </p:blipFill>
        <p:spPr>
          <a:xfrm>
            <a:off x="711386" y="6219824"/>
            <a:ext cx="277350" cy="276888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FBA5236-014C-411A-BD40-968CBA9A866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E733631-85D7-459E-AD58-A7D18F4455C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62D28AA-A2B6-47A8-B3E7-63D1CF7C53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6228683"/>
            <a:ext cx="1633001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2009326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762000"/>
            <a:ext cx="2090203" cy="1628775"/>
          </a:xfrm>
        </p:spPr>
        <p:txBody>
          <a:bodyPr lIns="155448" tIns="274320" rIns="182880" bIns="182880"/>
          <a:lstStyle>
            <a:lvl1pPr>
              <a:spcBef>
                <a:spcPts val="0"/>
              </a:spcBef>
              <a:defRPr sz="2000" b="1">
                <a:solidFill>
                  <a:srgbClr val="222222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24AE9-E60C-4073-A842-C5D0C59ED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2390775"/>
            <a:ext cx="2090737" cy="3829049"/>
          </a:xfrm>
        </p:spPr>
        <p:txBody>
          <a:bodyPr lIns="155448" tIns="182880" rIns="182880" bIns="18288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56556" y="152400"/>
            <a:ext cx="9183044" cy="6553200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37" t="16737" r="16737" b="16737"/>
          <a:stretch/>
        </p:blipFill>
        <p:spPr>
          <a:xfrm>
            <a:off x="711386" y="6219824"/>
            <a:ext cx="277350" cy="27688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E4C6CD-4B38-4C1A-9FE9-CB79D33670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3F413-C314-4E96-9A7B-9A53774E843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829172F-6058-4032-8010-744C59CCDC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6228683"/>
            <a:ext cx="1633001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755775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2000" y="152400"/>
            <a:ext cx="11277600" cy="6553200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37" t="16737" r="16737" b="16737"/>
          <a:stretch/>
        </p:blipFill>
        <p:spPr>
          <a:xfrm>
            <a:off x="1013635" y="6219824"/>
            <a:ext cx="277350" cy="276888"/>
          </a:xfrm>
          <a:prstGeom prst="rect">
            <a:avLst/>
          </a:prstGeom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A42A57E-1AB1-497D-AF9A-D8CBC6AA5CB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49C80C0-5A5A-4061-87AD-B05DECE2B52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6B639D4-AA8D-4AF4-9A1D-E146974AF6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3873" y="6228683"/>
            <a:ext cx="1803130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38161960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5711289"/>
            <a:ext cx="1989470" cy="689511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2000" b="1">
                <a:solidFill>
                  <a:srgbClr val="222222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24AE9-E60C-4073-A842-C5D0C59ED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48018" y="5711289"/>
            <a:ext cx="6229351" cy="689511"/>
          </a:xfrm>
        </p:spPr>
        <p:txBody>
          <a:bodyPr lIns="0" tIns="0" rIns="0" bIns="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6800" y="1447800"/>
            <a:ext cx="5295894" cy="3810672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37" t="16737" r="16737" b="16737"/>
          <a:stretch/>
        </p:blipFill>
        <p:spPr>
          <a:xfrm>
            <a:off x="10050648" y="5685098"/>
            <a:ext cx="277350" cy="27688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E4C6CD-4B38-4C1A-9FE9-CB79D33670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3F413-C314-4E96-9A7B-9A53774E843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1AC6DDB4-DE9C-4C7C-9E33-6AB51506701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43705" y="1447800"/>
            <a:ext cx="5295894" cy="3810672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4D3962FA-5882-4465-AACA-2FFA3A5C6556}"/>
              </a:ext>
            </a:extLst>
          </p:cNvPr>
          <p:cNvSpPr txBox="1">
            <a:spLocks/>
          </p:cNvSpPr>
          <p:nvPr userDrawn="1"/>
        </p:nvSpPr>
        <p:spPr>
          <a:xfrm>
            <a:off x="1066800" y="1228726"/>
            <a:ext cx="2371725" cy="12779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 defTabSz="6858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GB" sz="1000" b="1" spc="100">
                <a:solidFill>
                  <a:prstClr val="black"/>
                </a:solidFill>
              </a:rPr>
              <a:t>BEFORE</a:t>
            </a:r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08996BA1-B385-4C35-8D68-87EA524BC3A8}"/>
              </a:ext>
            </a:extLst>
          </p:cNvPr>
          <p:cNvSpPr txBox="1">
            <a:spLocks/>
          </p:cNvSpPr>
          <p:nvPr userDrawn="1"/>
        </p:nvSpPr>
        <p:spPr>
          <a:xfrm>
            <a:off x="6743699" y="1228726"/>
            <a:ext cx="2371725" cy="12779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 defTabSz="6858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GB" sz="1000" b="1" spc="100">
                <a:solidFill>
                  <a:prstClr val="black"/>
                </a:solidFill>
              </a:rPr>
              <a:t>AFTER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DC03178-D258-4911-A36F-D99DBA5D17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349264" y="5693566"/>
            <a:ext cx="1690335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24192776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1066800"/>
            <a:ext cx="2090203" cy="101917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2000" b="1">
                <a:solidFill>
                  <a:srgbClr val="222222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24AE9-E60C-4073-A842-C5D0C59ED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243470"/>
            <a:ext cx="2090737" cy="3859618"/>
          </a:xfrm>
        </p:spPr>
        <p:txBody>
          <a:bodyPr lIns="0" tIns="0" rIns="0" bIns="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95446" y="1066800"/>
            <a:ext cx="3977641" cy="2604769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37" t="16737" r="16737" b="16737"/>
          <a:stretch/>
        </p:blipFill>
        <p:spPr>
          <a:xfrm>
            <a:off x="998458" y="6219824"/>
            <a:ext cx="277350" cy="27688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E4C6CD-4B38-4C1A-9FE9-CB79D33670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3F413-C314-4E96-9A7B-9A53774E843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71B1C24-4C48-4573-8936-120935C9425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61958" y="1066800"/>
            <a:ext cx="3977641" cy="2604769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02902A42-F38D-419E-87C5-83794C28EDF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95446" y="3796031"/>
            <a:ext cx="3977641" cy="2604769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5CD6D6A-4B1A-4AB3-B63B-D49CFCC570A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061958" y="3796031"/>
            <a:ext cx="3977641" cy="2604769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D2DE87A-B56F-4F91-9221-5FD312AFEF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3873" y="6228683"/>
            <a:ext cx="1803130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537885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1066800"/>
            <a:ext cx="3238555" cy="101917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2000" b="1">
                <a:solidFill>
                  <a:srgbClr val="222222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24AE9-E60C-4073-A842-C5D0C59ED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243470"/>
            <a:ext cx="3239382" cy="3859618"/>
          </a:xfrm>
        </p:spPr>
        <p:txBody>
          <a:bodyPr lIns="0" tIns="0" rIns="0" bIns="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38826" y="0"/>
            <a:ext cx="4314287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37" t="16737" r="16737" b="16737"/>
          <a:stretch/>
        </p:blipFill>
        <p:spPr>
          <a:xfrm>
            <a:off x="998458" y="6219824"/>
            <a:ext cx="277350" cy="27688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E4C6CD-4B38-4C1A-9FE9-CB79D33670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3F413-C314-4E96-9A7B-9A53774E843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71B1C24-4C48-4573-8936-120935C9425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549382" y="0"/>
            <a:ext cx="2642617" cy="3429001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F9C12928-D586-42F7-A4C0-6AC4C67D510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549383" y="3428998"/>
            <a:ext cx="2642617" cy="3429001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86E9831-B61A-4554-90C6-74E5FEE4C6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3872" y="6228683"/>
            <a:ext cx="2951477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17483246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F209-B4B8-41C7-8ABE-5BB66429F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400" y="1066800"/>
            <a:ext cx="5486400" cy="4270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First Name Last Name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2000" y="1066800"/>
            <a:ext cx="5181600" cy="5791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49AC15-AE5B-48CD-98BA-5E68AA6B0C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8400" y="3058633"/>
            <a:ext cx="5486400" cy="3342167"/>
          </a:xfrm>
        </p:spPr>
        <p:txBody>
          <a:bodyPr lIns="0" tIns="0" rIns="0" bIns="0" numCol="2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609CBD-4C4F-469A-B0E2-B043AFF515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48399" y="1741967"/>
            <a:ext cx="5486400" cy="691117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4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Location</a:t>
            </a:r>
          </a:p>
          <a:p>
            <a:pPr lvl="0"/>
            <a:r>
              <a:rPr lang="en-US"/>
              <a:t># Of years of experience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8B1DB-12A4-466E-8531-8C5D1A3A8F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3830" y="2508397"/>
            <a:ext cx="685802" cy="68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473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F209-B4B8-41C7-8ABE-5BB66429F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95952" y="1733105"/>
            <a:ext cx="4238847" cy="100477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First Name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1" y="1066800"/>
            <a:ext cx="5486399" cy="5791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49AC15-AE5B-48CD-98BA-5E68AA6B0C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95952" y="3429000"/>
            <a:ext cx="4238847" cy="1993605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609CBD-4C4F-469A-B0E2-B043AFF515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95951" y="2737883"/>
            <a:ext cx="4238847" cy="691117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4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Location</a:t>
            </a:r>
          </a:p>
        </p:txBody>
      </p:sp>
    </p:spTree>
    <p:extLst>
      <p:ext uri="{BB962C8B-B14F-4D97-AF65-F5344CB8AC3E}">
        <p14:creationId xmlns:p14="http://schemas.microsoft.com/office/powerpoint/2010/main" val="134974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F209-B4B8-41C7-8ABE-5BB66429F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401" y="2360425"/>
            <a:ext cx="3299636" cy="1004777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First Name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1" y="1066798"/>
            <a:ext cx="5486399" cy="5791202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609CBD-4C4F-469A-B0E2-B043AFF515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48400" y="3526466"/>
            <a:ext cx="3299636" cy="691117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4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448877-7C02-4C8D-98DF-BAAF54AC4115}"/>
              </a:ext>
            </a:extLst>
          </p:cNvPr>
          <p:cNvSpPr/>
          <p:nvPr userDrawn="1"/>
        </p:nvSpPr>
        <p:spPr>
          <a:xfrm>
            <a:off x="9898912" y="0"/>
            <a:ext cx="22930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933D5FB-DA24-40BB-BA86-AA6E756DD5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60013" y="457200"/>
            <a:ext cx="1779587" cy="5943600"/>
          </a:xfrm>
        </p:spPr>
        <p:txBody>
          <a:bodyPr lIns="0" tIns="0" rIns="0" bIns="0" anchor="ctr"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72191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F209-B4B8-41C7-8ABE-5BB66429F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400" y="1066800"/>
            <a:ext cx="4876799" cy="180509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First Name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6799" y="1066800"/>
            <a:ext cx="3749749" cy="2667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609CBD-4C4F-469A-B0E2-B043AFF515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48399" y="3033159"/>
            <a:ext cx="4876799" cy="691117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4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BF9EC17-DCAD-4302-A7FE-EF709B1B26EA}"/>
              </a:ext>
            </a:extLst>
          </p:cNvPr>
          <p:cNvCxnSpPr>
            <a:cxnSpLocks/>
          </p:cNvCxnSpPr>
          <p:nvPr userDrawn="1"/>
        </p:nvCxnSpPr>
        <p:spPr>
          <a:xfrm>
            <a:off x="1066800" y="3740150"/>
            <a:ext cx="100028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EC2461F1-283B-40CE-AEF1-7AAF80AFDF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4217586"/>
            <a:ext cx="10668000" cy="2183214"/>
          </a:xfrm>
        </p:spPr>
        <p:txBody>
          <a:bodyPr lIns="0" tIns="0" rIns="0" bIns="0" numCol="2"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9858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6799" y="1066800"/>
            <a:ext cx="2962941" cy="2362199"/>
          </a:xfrm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BF9EC17-DCAD-4302-A7FE-EF709B1B26EA}"/>
              </a:ext>
            </a:extLst>
          </p:cNvPr>
          <p:cNvCxnSpPr>
            <a:cxnSpLocks/>
          </p:cNvCxnSpPr>
          <p:nvPr userDrawn="1"/>
        </p:nvCxnSpPr>
        <p:spPr>
          <a:xfrm>
            <a:off x="1066800" y="3435350"/>
            <a:ext cx="10972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73F5BE9-29D6-4037-82F4-4776167C4AD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71728" y="1066800"/>
            <a:ext cx="2962941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29C58BF9-EA02-4B16-859B-5E3BA642D47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76658" y="1066800"/>
            <a:ext cx="2962941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9DCFB254-64F7-433C-A028-D47CCDC1F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71728" y="4890979"/>
            <a:ext cx="2962940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1BFA473-A38B-4343-ADE3-7DCD6A4BB1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1727" y="3774557"/>
            <a:ext cx="2962941" cy="673395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First Name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59D46994-A281-4295-BBCF-4C88E8254F9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71726" y="4513520"/>
            <a:ext cx="2962941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7392C65-10B3-453F-BF27-431C3F4B3A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6655" y="4890977"/>
            <a:ext cx="2962940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5405CA64-3A77-4E4C-A5A2-2F865AA357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6653" y="4513518"/>
            <a:ext cx="2962941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585EB4DE-D728-4084-9FB8-050C1B64901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66802" y="4890973"/>
            <a:ext cx="2962940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62D2A32C-A41D-4886-BC6B-6B80DF021D1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66800" y="4513514"/>
            <a:ext cx="2962941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FBACB6A-D248-4EFA-86DD-9931529111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67135" y="3775075"/>
            <a:ext cx="296227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0DB2ABDF-29DC-4F90-B1EC-AB566CD9A6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76985" y="3774557"/>
            <a:ext cx="296227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</p:spTree>
    <p:extLst>
      <p:ext uri="{BB962C8B-B14F-4D97-AF65-F5344CB8AC3E}">
        <p14:creationId xmlns:p14="http://schemas.microsoft.com/office/powerpoint/2010/main" val="3284037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6800" y="1066800"/>
            <a:ext cx="1952847" cy="2362199"/>
          </a:xfrm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BF9EC17-DCAD-4302-A7FE-EF709B1B26EA}"/>
              </a:ext>
            </a:extLst>
          </p:cNvPr>
          <p:cNvCxnSpPr>
            <a:cxnSpLocks/>
          </p:cNvCxnSpPr>
          <p:nvPr userDrawn="1"/>
        </p:nvCxnSpPr>
        <p:spPr>
          <a:xfrm>
            <a:off x="1066800" y="3435350"/>
            <a:ext cx="10972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2BEE1780-0999-4A3A-A319-F8EB7D80E9C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576774" y="1066801"/>
            <a:ext cx="1952847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3E1ADEA0-6C7D-4689-97BA-8EBCA27A87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086751" y="1066801"/>
            <a:ext cx="1952847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623E2A4D-F4B6-4497-BCE5-1D9A54DECF7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831761" y="1066800"/>
            <a:ext cx="1952847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6838DF13-D938-4EC5-8B0D-524E1434B28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6464" y="1066799"/>
            <a:ext cx="1952847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0A923DC6-C1DD-461D-9813-D84D2366D84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66802" y="4890973"/>
            <a:ext cx="1952843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B79C9D4A-A968-40E2-B751-7DFA445A051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6801" y="4513514"/>
            <a:ext cx="1952844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DF7FF4E5-35F4-4AD1-BEA9-10A5BB9A54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7135" y="3775075"/>
            <a:ext cx="195240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70ADB799-7041-43ED-879E-93D504F62F5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19131" y="4890969"/>
            <a:ext cx="1952843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613C0018-5284-43A4-BD71-2016525C1C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19130" y="4513510"/>
            <a:ext cx="1952844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4B46CB9D-162F-4C7B-B685-29662ADEFB3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19464" y="3775071"/>
            <a:ext cx="195240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F893A7A1-70F2-4725-A411-79B06C83D4C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71459" y="4890965"/>
            <a:ext cx="1952843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6">
            <a:extLst>
              <a:ext uri="{FF2B5EF4-FFF2-40B4-BE49-F238E27FC236}">
                <a16:creationId xmlns:a16="http://schemas.microsoft.com/office/drawing/2014/main" id="{B461BBA2-E4B3-4896-89B4-38AA8D122C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71458" y="4513506"/>
            <a:ext cx="1952844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1E0DE906-813F-405C-AAE8-9CBA456191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1792" y="3775067"/>
            <a:ext cx="195240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4D3081E9-E3D6-400E-9F8D-0AECE1D3B2C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831765" y="4890961"/>
            <a:ext cx="1952843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A300E33D-076D-445B-AD42-9273B762ACF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831764" y="4513502"/>
            <a:ext cx="1952844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284359AC-625A-4C3C-A407-23F20FAB23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32098" y="3775063"/>
            <a:ext cx="195240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1D598468-2A33-4DE4-9BB5-50B33774FD8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0076115" y="4890979"/>
            <a:ext cx="1952843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4831A63B-2AD2-471E-B1A5-7F368F597AC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6114" y="4513520"/>
            <a:ext cx="1952844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3CF827AF-9E27-4A40-9A9F-1A467300A48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6448" y="3775081"/>
            <a:ext cx="195240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</p:spTree>
    <p:extLst>
      <p:ext uri="{BB962C8B-B14F-4D97-AF65-F5344CB8AC3E}">
        <p14:creationId xmlns:p14="http://schemas.microsoft.com/office/powerpoint/2010/main" val="18135737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6800" y="1672173"/>
            <a:ext cx="1648049" cy="1468587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2BEE1780-0999-4A3A-A319-F8EB7D80E9C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576774" y="1672174"/>
            <a:ext cx="1648049" cy="1468587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3E1ADEA0-6C7D-4689-97BA-8EBCA27A87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086751" y="1672174"/>
            <a:ext cx="1648049" cy="1468587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623E2A4D-F4B6-4497-BCE5-1D9A54DECF7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831761" y="1672173"/>
            <a:ext cx="1648049" cy="1468587"/>
          </a:xfrm>
        </p:spPr>
        <p:txBody>
          <a:bodyPr/>
          <a:lstStyle/>
          <a:p>
            <a:endParaRPr lang="en-US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6838DF13-D938-4EC5-8B0D-524E1434B28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6464" y="1672172"/>
            <a:ext cx="1648049" cy="1468587"/>
          </a:xfrm>
        </p:spPr>
        <p:txBody>
          <a:bodyPr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2746F5-82A0-4993-A278-5D3C5A1AF716}"/>
              </a:ext>
            </a:extLst>
          </p:cNvPr>
          <p:cNvCxnSpPr>
            <a:cxnSpLocks/>
          </p:cNvCxnSpPr>
          <p:nvPr userDrawn="1"/>
        </p:nvCxnSpPr>
        <p:spPr>
          <a:xfrm>
            <a:off x="3019648" y="1672172"/>
            <a:ext cx="0" cy="47286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B15764-E6FF-41DB-9D01-CC3A1D44B591}"/>
              </a:ext>
            </a:extLst>
          </p:cNvPr>
          <p:cNvCxnSpPr>
            <a:cxnSpLocks/>
          </p:cNvCxnSpPr>
          <p:nvPr userDrawn="1"/>
        </p:nvCxnSpPr>
        <p:spPr>
          <a:xfrm>
            <a:off x="5269312" y="1672172"/>
            <a:ext cx="0" cy="47286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B448C3-1ED6-4443-8139-270D0C0E0B07}"/>
              </a:ext>
            </a:extLst>
          </p:cNvPr>
          <p:cNvCxnSpPr>
            <a:cxnSpLocks/>
          </p:cNvCxnSpPr>
          <p:nvPr userDrawn="1"/>
        </p:nvCxnSpPr>
        <p:spPr>
          <a:xfrm>
            <a:off x="7527918" y="1672172"/>
            <a:ext cx="0" cy="47286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17D459-A282-4758-9A03-6DA093FB3C09}"/>
              </a:ext>
            </a:extLst>
          </p:cNvPr>
          <p:cNvCxnSpPr>
            <a:cxnSpLocks/>
          </p:cNvCxnSpPr>
          <p:nvPr userDrawn="1"/>
        </p:nvCxnSpPr>
        <p:spPr>
          <a:xfrm>
            <a:off x="9784609" y="1672172"/>
            <a:ext cx="0" cy="47286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959BC1E9-62E4-417D-AD77-CA7A7DACE4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1066800"/>
            <a:ext cx="10668000" cy="4270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Speakers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69CDBE1A-42F6-467A-AE0E-4DFA9DAFAD1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66802" y="4613326"/>
            <a:ext cx="1647087" cy="1787474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BD420A9B-A782-406C-8BDB-E3C0FEFCE8B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6801" y="4235867"/>
            <a:ext cx="1647088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0BD0B8E4-9956-4BF6-ACA0-A5B6EC8530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7136" y="3497428"/>
            <a:ext cx="1646718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AC0FCA7E-7A78-4AB2-ACAE-90E9F94EFD7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14764" y="4613326"/>
            <a:ext cx="1647087" cy="1787474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E7251C1C-4D47-409E-8B78-F46C8106B03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14763" y="4235867"/>
            <a:ext cx="1647088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D60F9786-73AB-4D89-88D6-95BB0AEAAE6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15098" y="3497428"/>
            <a:ext cx="1646718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E5B6CBF5-0653-467D-BD61-9018FBE5024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64392" y="4613326"/>
            <a:ext cx="1647087" cy="1787474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6">
            <a:extLst>
              <a:ext uri="{FF2B5EF4-FFF2-40B4-BE49-F238E27FC236}">
                <a16:creationId xmlns:a16="http://schemas.microsoft.com/office/drawing/2014/main" id="{285BFE41-43F6-4280-8E02-683A11B50FE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64391" y="4235867"/>
            <a:ext cx="1647088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7A64D7DD-9246-4DCA-BECA-8189269B4D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64726" y="3497428"/>
            <a:ext cx="1646718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11498FF5-C71F-4F2C-AFE6-C32D1F05E1B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832718" y="4613326"/>
            <a:ext cx="1647087" cy="1787474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37653DC7-359E-473D-8CA4-C5C1AA26AAE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832717" y="4235867"/>
            <a:ext cx="1647088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0795A046-052B-4D12-8A4F-562037BC819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33052" y="3497428"/>
            <a:ext cx="1646718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9D576285-2168-4C9F-85EF-BE693501AF7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0086751" y="4613326"/>
            <a:ext cx="1647087" cy="1787474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C4D0B91A-B250-4E2C-9A4C-C9CD258B34A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86750" y="4235867"/>
            <a:ext cx="1647088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C97E3C2E-8F64-4FBC-9BCE-50948ADBC1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7085" y="3497428"/>
            <a:ext cx="1646718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</p:spTree>
    <p:extLst>
      <p:ext uri="{BB962C8B-B14F-4D97-AF65-F5344CB8AC3E}">
        <p14:creationId xmlns:p14="http://schemas.microsoft.com/office/powerpoint/2010/main" val="22730980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4" name="Text Placeholder 9">
            <a:extLst>
              <a:ext uri="{FF2B5EF4-FFF2-40B4-BE49-F238E27FC236}">
                <a16:creationId xmlns:a16="http://schemas.microsoft.com/office/drawing/2014/main" id="{5DF02A14-1598-4A28-B657-EEFC9753E98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09695" y="2728063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55" name="Text Placeholder 9">
            <a:extLst>
              <a:ext uri="{FF2B5EF4-FFF2-40B4-BE49-F238E27FC236}">
                <a16:creationId xmlns:a16="http://schemas.microsoft.com/office/drawing/2014/main" id="{00741A7A-C4B5-4BEA-88E6-D284AD884FA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09694" y="5699864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56" name="Text Placeholder 9">
            <a:extLst>
              <a:ext uri="{FF2B5EF4-FFF2-40B4-BE49-F238E27FC236}">
                <a16:creationId xmlns:a16="http://schemas.microsoft.com/office/drawing/2014/main" id="{27972EF4-12EF-4E35-ADB5-93401658737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886383" y="2728063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57" name="Text Placeholder 9">
            <a:extLst>
              <a:ext uri="{FF2B5EF4-FFF2-40B4-BE49-F238E27FC236}">
                <a16:creationId xmlns:a16="http://schemas.microsoft.com/office/drawing/2014/main" id="{AD64064C-DF93-4776-B4C5-C2505A746C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86382" y="5699864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58" name="Text Placeholder 9">
            <a:extLst>
              <a:ext uri="{FF2B5EF4-FFF2-40B4-BE49-F238E27FC236}">
                <a16:creationId xmlns:a16="http://schemas.microsoft.com/office/drawing/2014/main" id="{B842FA7A-C305-41C4-9811-CD581B72047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51308" y="2722747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59" name="Text Placeholder 9">
            <a:extLst>
              <a:ext uri="{FF2B5EF4-FFF2-40B4-BE49-F238E27FC236}">
                <a16:creationId xmlns:a16="http://schemas.microsoft.com/office/drawing/2014/main" id="{EBC1F0BE-F9B2-487E-BEDA-4426EE70ED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51307" y="5694548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60" name="Text Placeholder 9">
            <a:extLst>
              <a:ext uri="{FF2B5EF4-FFF2-40B4-BE49-F238E27FC236}">
                <a16:creationId xmlns:a16="http://schemas.microsoft.com/office/drawing/2014/main" id="{C61C9199-A507-421B-8163-2090058712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27991" y="2722747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61" name="Text Placeholder 9">
            <a:extLst>
              <a:ext uri="{FF2B5EF4-FFF2-40B4-BE49-F238E27FC236}">
                <a16:creationId xmlns:a16="http://schemas.microsoft.com/office/drawing/2014/main" id="{654EB709-4A35-4308-B417-6C06942698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827990" y="5694548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62" name="Picture Placeholder 9">
            <a:extLst>
              <a:ext uri="{FF2B5EF4-FFF2-40B4-BE49-F238E27FC236}">
                <a16:creationId xmlns:a16="http://schemas.microsoft.com/office/drawing/2014/main" id="{E7631B1A-0B3D-48B3-91C6-E9A3CFE5A2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09694" y="762000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3" name="Picture Placeholder 9">
            <a:extLst>
              <a:ext uri="{FF2B5EF4-FFF2-40B4-BE49-F238E27FC236}">
                <a16:creationId xmlns:a16="http://schemas.microsoft.com/office/drawing/2014/main" id="{C9A53352-0938-42F3-97BD-FADD29A5BE47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886382" y="761999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4" name="Picture Placeholder 9">
            <a:extLst>
              <a:ext uri="{FF2B5EF4-FFF2-40B4-BE49-F238E27FC236}">
                <a16:creationId xmlns:a16="http://schemas.microsoft.com/office/drawing/2014/main" id="{EC75C14D-22A2-4680-B05D-C097DB3BBD0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363069" y="749952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5" name="Picture Placeholder 9">
            <a:extLst>
              <a:ext uri="{FF2B5EF4-FFF2-40B4-BE49-F238E27FC236}">
                <a16:creationId xmlns:a16="http://schemas.microsoft.com/office/drawing/2014/main" id="{CC42A013-A65C-4D60-A0A7-486D5284C798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839757" y="749951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6" name="Picture Placeholder 9">
            <a:extLst>
              <a:ext uri="{FF2B5EF4-FFF2-40B4-BE49-F238E27FC236}">
                <a16:creationId xmlns:a16="http://schemas.microsoft.com/office/drawing/2014/main" id="{D4C73487-CB87-4FEA-89FD-6649F3651BC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409694" y="3727068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7" name="Picture Placeholder 9">
            <a:extLst>
              <a:ext uri="{FF2B5EF4-FFF2-40B4-BE49-F238E27FC236}">
                <a16:creationId xmlns:a16="http://schemas.microsoft.com/office/drawing/2014/main" id="{EAF4C6E8-0958-4E2E-8C4B-2F5F22E51094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3886382" y="3727067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8" name="Picture Placeholder 9">
            <a:extLst>
              <a:ext uri="{FF2B5EF4-FFF2-40B4-BE49-F238E27FC236}">
                <a16:creationId xmlns:a16="http://schemas.microsoft.com/office/drawing/2014/main" id="{D264C686-C118-48F8-9F4A-9366C3E7AFD4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363069" y="3715020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9" name="Picture Placeholder 9">
            <a:extLst>
              <a:ext uri="{FF2B5EF4-FFF2-40B4-BE49-F238E27FC236}">
                <a16:creationId xmlns:a16="http://schemas.microsoft.com/office/drawing/2014/main" id="{E5940943-C551-4788-9F05-921FAAC2C43F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8839757" y="3715019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845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987B86-ED55-4BA9-9668-332894C6B2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6C4ED35-7BF2-4C87-A5A1-7C0CFF77C44E}"/>
              </a:ext>
            </a:extLst>
          </p:cNvPr>
          <p:cNvSpPr txBox="1">
            <a:spLocks/>
          </p:cNvSpPr>
          <p:nvPr userDrawn="1"/>
        </p:nvSpPr>
        <p:spPr>
          <a:xfrm>
            <a:off x="152403" y="6400800"/>
            <a:ext cx="304798" cy="304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6858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8CBEDC-41B7-42D5-9B71-14CBC1D618C0}" type="slidenum">
              <a:rPr lang="en-US" sz="900" b="1" smtClean="0">
                <a:solidFill>
                  <a:srgbClr val="222222"/>
                </a:solidFill>
              </a:rPr>
              <a:pPr algn="ctr"/>
              <a:t>‹#›</a:t>
            </a:fld>
            <a:endParaRPr lang="en-US" sz="900" b="1">
              <a:solidFill>
                <a:srgbClr val="222222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82DB8-628F-4F04-BF6D-2C2CBCA2C9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E6E1E-368A-483B-A766-536643CDD9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608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0AA10C-2C1D-4B6A-8EAD-4749F012CF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0"/>
            <a:ext cx="11582400" cy="45942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F70C79-637F-4760-ACDB-43C1899E09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4733925"/>
            <a:ext cx="10668000" cy="1381125"/>
          </a:xfrm>
        </p:spPr>
        <p:txBody>
          <a:bodyPr lIns="0" tIns="0" rIns="0" bIns="0"/>
          <a:lstStyle>
            <a:lvl1pPr>
              <a:lnSpc>
                <a:spcPts val="5000"/>
              </a:lnSpc>
              <a:spcBef>
                <a:spcPts val="0"/>
              </a:spcBef>
              <a:defRPr sz="48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FD89A1D-CE28-4061-8F9C-97943D1C42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6210300"/>
            <a:ext cx="10668000" cy="190500"/>
          </a:xfrm>
        </p:spPr>
        <p:txBody>
          <a:bodyPr lIns="0" tIns="0" rIns="0" bIns="0"/>
          <a:lstStyle>
            <a:lvl1pPr>
              <a:defRPr sz="14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63E17E-9D9B-400D-AEA7-385A8D314F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42F083-DAFC-45B5-B5F3-A99367970BA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926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0AA10C-2C1D-4B6A-8EAD-4749F012CF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0"/>
            <a:ext cx="5334001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F70C79-637F-4760-ACDB-43C1899E09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1066800"/>
            <a:ext cx="5486399" cy="1381125"/>
          </a:xfrm>
        </p:spPr>
        <p:txBody>
          <a:bodyPr lIns="0" tIns="0" rIns="0" bIns="0"/>
          <a:lstStyle>
            <a:lvl1pPr>
              <a:lnSpc>
                <a:spcPts val="5000"/>
              </a:lnSpc>
              <a:spcBef>
                <a:spcPts val="0"/>
              </a:spcBef>
              <a:defRPr sz="48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E83CFE-261B-4EDB-9DD3-BB8CF5F731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8400" y="6191250"/>
            <a:ext cx="5486400" cy="209550"/>
          </a:xfrm>
        </p:spPr>
        <p:txBody>
          <a:bodyPr lIns="0" tIns="0" rIns="0" bIns="0"/>
          <a:lstStyle>
            <a:lvl1pPr>
              <a:defRPr sz="14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BFBA15-DAE3-477C-BCA1-A76D620C87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8400" y="3429000"/>
            <a:ext cx="5486400" cy="2143125"/>
          </a:xfrm>
        </p:spPr>
        <p:txBody>
          <a:bodyPr lIns="0" tIns="0" rIns="0" bIns="0"/>
          <a:lstStyle>
            <a:lvl1pPr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381659-D6D0-4008-B865-F4A05F86065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C2E92A-EF50-4522-A3DA-CED1E60D455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774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F70C79-637F-4760-ACDB-43C1899E09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1066800"/>
            <a:ext cx="10668000" cy="609600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2AA7CD3-E7C2-434B-B086-C833FADB9B38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066800" y="2019300"/>
            <a:ext cx="10668000" cy="4381499"/>
          </a:xfrm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7E254-43C2-4D84-9AC8-D002E64438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7235FD-5740-4698-A973-15FFE71BF51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579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0AA10C-2C1D-4B6A-8EAD-4749F012CF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1" y="0"/>
            <a:ext cx="533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9F70C79-637F-4760-ACDB-43C1899E09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8400" y="1066801"/>
            <a:ext cx="5486399" cy="1123950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BBFBA15-DAE3-477C-BCA1-A76D620C87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8400" y="2552701"/>
            <a:ext cx="5486400" cy="3848100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1CBBCD-564F-43A8-B4A5-0C849D3C7B4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200B8B-DBC8-40B3-9014-4AA628726D2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742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4819F9F-529B-4688-96BD-B28728F58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6801" y="457200"/>
            <a:ext cx="10668000" cy="41370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49099E08-5F7F-4492-82F6-DC32A1B69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4733925"/>
            <a:ext cx="10668000" cy="13811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29CDFEF-37F5-4879-9359-3206013493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6210300"/>
            <a:ext cx="10668000" cy="190500"/>
          </a:xfrm>
        </p:spPr>
        <p:txBody>
          <a:bodyPr lIns="0" tIns="0" rIns="0" bIns="0"/>
          <a:lstStyle>
            <a:lvl1pPr>
              <a:defRPr sz="14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115B0-BD3E-41BE-B840-AA2EA0A4F6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38526-5221-4A3C-9F61-E822E3595F9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785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4819F9F-529B-4688-96BD-B28728F58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000" y="152400"/>
            <a:ext cx="11277599" cy="65532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49099E08-5F7F-4492-82F6-DC32A1B69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1762125"/>
            <a:ext cx="10668000" cy="13811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29CDFEF-37F5-4879-9359-3206013493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3238500"/>
            <a:ext cx="10668000" cy="190500"/>
          </a:xfrm>
        </p:spPr>
        <p:txBody>
          <a:bodyPr lIns="0" tIns="0" rIns="0" bIns="0"/>
          <a:lstStyle>
            <a:lvl1pPr>
              <a:defRPr sz="1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115B0-BD3E-41BE-B840-AA2EA0A4F67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38526-5221-4A3C-9F61-E822E3595F9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171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t A Glanc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4819F9F-529B-4688-96BD-B28728F58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6800" y="457221"/>
            <a:ext cx="10668000" cy="4137004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49099E08-5F7F-4492-82F6-DC32A1B691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4733925"/>
            <a:ext cx="1905000" cy="657225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29CDFEF-37F5-4879-9359-3206013493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5530850"/>
            <a:ext cx="1905000" cy="1174750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21450D-7BE8-4C97-BC72-B5A44D7B6D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57550" y="4733925"/>
            <a:ext cx="1905000" cy="657225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C6BC6FA-ECFD-46BF-9338-A1A883DF09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57550" y="5530850"/>
            <a:ext cx="1905000" cy="1174750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57AA8049-04C1-4A93-8501-ABA07D607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48300" y="4733925"/>
            <a:ext cx="1905000" cy="657225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83BD83BD-A1D7-48DB-973C-32D8113AF2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48300" y="5530850"/>
            <a:ext cx="1905000" cy="1174750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AFB6FCE-A5EA-4E5E-A26A-A3619310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39050" y="4733925"/>
            <a:ext cx="1905000" cy="657225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4D71C6A-4879-4DED-86B5-2B3299A885F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39050" y="5530850"/>
            <a:ext cx="1905000" cy="1174750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47A0E548-617F-47E0-8B2C-FBEFD05832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29800" y="4733925"/>
            <a:ext cx="1905000" cy="657225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3BC6D36F-0BA1-4419-9773-C50E419732B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829800" y="5530850"/>
            <a:ext cx="1905000" cy="1174750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44AB57-12B8-475B-9D51-C2C4439E8FC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192896-65D0-40C9-9564-2D2D6D3E76B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057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t A Glanc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49099E08-5F7F-4492-82F6-DC32A1B691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14724" y="1587408"/>
            <a:ext cx="2581276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29CDFEF-37F5-4879-9359-3206013493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14724" y="2384333"/>
            <a:ext cx="2581276" cy="1422418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9BF1FE0-3368-4FAF-8B24-24FFA124688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6800" y="1596954"/>
            <a:ext cx="2209797" cy="2209797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AEB8279A-3DF8-4A7C-8D69-A02C906A47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14724" y="4181457"/>
            <a:ext cx="2581276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E1B394B2-159A-461A-8D78-214CC9D97EE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14724" y="4978382"/>
            <a:ext cx="2581276" cy="1422418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9A9C0B5B-6AB8-4937-996E-0C7F4588904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66800" y="4191003"/>
            <a:ext cx="2209797" cy="2209797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55241A35-7BE1-46DC-B173-FA928A6C20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53525" y="1587408"/>
            <a:ext cx="2581275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6E76E35B-45D4-4740-BC9A-A507ABC08A0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153525" y="2384333"/>
            <a:ext cx="2581275" cy="1422418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1283C145-F66F-43A3-8BC0-5DC8B711AC1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05601" y="1596954"/>
            <a:ext cx="2209797" cy="2209797"/>
          </a:xfrm>
        </p:spPr>
        <p:txBody>
          <a:bodyPr/>
          <a:lstStyle/>
          <a:p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4B6CD1C4-38E7-4B97-A027-97E0DD5CB27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53525" y="4181457"/>
            <a:ext cx="2581275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5B92C89F-6BA2-4F4E-B767-F2E9ACAAB9F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153525" y="4978382"/>
            <a:ext cx="2581275" cy="1422418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5A755C51-FFE2-4C8E-80B4-43AD6AD27F7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705601" y="4191003"/>
            <a:ext cx="2209797" cy="2209797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F9BED114-D654-41EA-9F9D-8F2D466D08B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066800" y="762000"/>
            <a:ext cx="10668000" cy="609600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4DDD1D-A03B-4820-A5F2-6E9BD4780583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A0736-A6B5-42D0-8D65-C1BB31FF2553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164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t A Glanc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4819F9F-529B-4688-96BD-B28728F58AC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1" y="0"/>
            <a:ext cx="11582399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0DD7165C-64AE-49F1-BBB7-91279DC8F6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48725" y="0"/>
            <a:ext cx="2581275" cy="6858000"/>
          </a:xfrm>
          <a:solidFill>
            <a:srgbClr val="222222"/>
          </a:solidFill>
        </p:spPr>
        <p:txBody>
          <a:bodyPr lIns="182880" tIns="91440" rIns="91440" bIns="91440" anchor="ctr"/>
          <a:lstStyle>
            <a:lvl1pPr>
              <a:lnSpc>
                <a:spcPct val="150000"/>
              </a:lnSpc>
              <a:spcBef>
                <a:spcPts val="0"/>
              </a:spcBef>
              <a:defRPr sz="3200" b="0">
                <a:solidFill>
                  <a:schemeClr val="bg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  <a:p>
            <a:pPr lvl="0"/>
            <a:r>
              <a:rPr lang="en-US"/>
              <a:t>02</a:t>
            </a:r>
          </a:p>
          <a:p>
            <a:pPr lvl="0"/>
            <a:r>
              <a:rPr lang="en-US"/>
              <a:t>03</a:t>
            </a:r>
          </a:p>
          <a:p>
            <a:pPr lvl="0"/>
            <a:r>
              <a:rPr lang="en-US"/>
              <a:t>04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0C63EB-14F8-4C7F-B366-7652B02B4CA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2B1008-F862-49B2-A023-0624330D7720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610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t A Glance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1283C145-F66F-43A3-8BC0-5DC8B711AC1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9600" y="0"/>
            <a:ext cx="8086725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55241A35-7BE1-46DC-B173-FA928A6C20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53525" y="2819391"/>
            <a:ext cx="2581275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6E76E35B-45D4-4740-BC9A-A507ABC08A0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153525" y="3616316"/>
            <a:ext cx="2581275" cy="1031893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4B6CD1C4-38E7-4B97-A027-97E0DD5CB27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153525" y="4876782"/>
            <a:ext cx="2581275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5B92C89F-6BA2-4F4E-B767-F2E9ACAAB9F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153525" y="5673707"/>
            <a:ext cx="2581275" cy="1031893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1E03138-F0A8-47AD-AA18-923636430F4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153525" y="762000"/>
            <a:ext cx="2581275" cy="6572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343E449B-D6ED-49BF-BAED-E6DF822E20D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153525" y="1558925"/>
            <a:ext cx="2581275" cy="1031893"/>
          </a:xfrm>
        </p:spPr>
        <p:txBody>
          <a:bodyPr lIns="0" tIns="0" rIns="0" bIns="0"/>
          <a:lstStyle>
            <a:lvl1pPr>
              <a:defRPr sz="120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21D42C-ADE4-4F80-8638-02BB8583AAA6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5E4355-00E3-4D69-A536-99214F1D5919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879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actoid - 1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799139-4D90-4D40-9D43-237DFBA917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1" y="457221"/>
            <a:ext cx="4876800" cy="594357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2400" b="0">
                <a:solidFill>
                  <a:schemeClr val="bg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C7BEB31-FAAD-4621-A6ED-578C41B8FC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457200"/>
            <a:ext cx="4876800" cy="5943579"/>
          </a:xfrm>
        </p:spPr>
        <p:txBody>
          <a:bodyPr lIns="0" tIns="0" rIns="0" bIns="0" anchor="ctr"/>
          <a:lstStyle>
            <a:lvl1pPr algn="r">
              <a:spcBef>
                <a:spcPts val="0"/>
              </a:spcBef>
              <a:defRPr sz="8800" b="1">
                <a:solidFill>
                  <a:srgbClr val="ED7000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XX%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CC1420-B87B-4890-8F51-7F7EFE04AFC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0C4A1E-B8BC-4E53-BDA5-F90CFE1389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20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799139-4D90-4D40-9D43-237DFBA917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1066800"/>
            <a:ext cx="10668000" cy="609600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5562EC-2232-4819-8DD7-E4FFD4016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10668000" cy="4314825"/>
          </a:xfrm>
        </p:spPr>
        <p:txBody>
          <a:bodyPr lIns="0" tIns="0" rIns="0" bIns="0" numCol="2" spcCol="457200"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97E9C9-0696-4232-90E4-E258852AA6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69DE3-885B-4988-A4AE-0810047E6D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7695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799139-4D90-4D40-9D43-237DFBA917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1066799"/>
            <a:ext cx="4876797" cy="11144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5562EC-2232-4819-8DD7-E4FFD4016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390775"/>
            <a:ext cx="4876797" cy="4010025"/>
          </a:xfrm>
        </p:spPr>
        <p:txBody>
          <a:bodyPr lIns="0" tIns="0" rIns="0" bIns="0" numCol="1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9EFA38E-68F0-4EE2-B90E-F183913FB5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86625" y="0"/>
            <a:ext cx="490537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0C7E70C-34E8-4CCB-90B0-4C486510309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B57F80B-1BEA-4D24-8BD8-BFB0D7BBA9C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4323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799139-4D90-4D40-9D43-237DFBA917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3" y="1066799"/>
            <a:ext cx="4876797" cy="11144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5562EC-2232-4819-8DD7-E4FFD4016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8403" y="2390775"/>
            <a:ext cx="4876797" cy="4010025"/>
          </a:xfrm>
        </p:spPr>
        <p:txBody>
          <a:bodyPr lIns="0" tIns="0" rIns="0" bIns="0" numCol="1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9EFA38E-68F0-4EE2-B90E-F183913FB5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48768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F0C7E70C-34E8-4CCB-90B0-4C486510309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B57F80B-1BEA-4D24-8BD8-BFB0D7BBA9C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6379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799139-4D90-4D40-9D43-237DFBA917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457221"/>
            <a:ext cx="10668000" cy="594357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3200" b="1"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7BED21-509C-49DB-8094-AA9A68DBA08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A187BA-575A-42C6-9A3E-12CDFAD5D6A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771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p - 1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2" y="1066799"/>
            <a:ext cx="2400298" cy="11144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598931F-1778-40A5-943E-89FED8E3C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2" y="2390775"/>
            <a:ext cx="2400298" cy="4010025"/>
          </a:xfrm>
        </p:spPr>
        <p:txBody>
          <a:bodyPr lIns="0" tIns="0" rIns="0" bIns="0" numCol="1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F18A9D-5717-42C2-9112-ACBCD2BFCCF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80B2C8-1DCF-4CA3-A54A-45AF444A7B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786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rg Char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FBCC8A-4032-4BAD-AFAD-2EDE69174D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12E4F1-40FA-46C4-8CF8-E3993AE589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908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rt - 1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94954C96-CD26-45E1-AB51-FA362BC4E7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1066800"/>
            <a:ext cx="10668000" cy="609600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6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endParaRPr lang="en-US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A93DC6EC-5433-428C-90B8-DCD481920761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066800" y="1914525"/>
            <a:ext cx="10668000" cy="4486275"/>
          </a:xfrm>
        </p:spPr>
        <p:txBody>
          <a:bodyPr lIns="0" tIns="0" rIns="0" bIns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49743D-72FE-4ED9-9362-2FB38317F7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A450B-3008-4885-AE29-9B6CFD4478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466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chedul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1066799"/>
            <a:ext cx="3476621" cy="111442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3000" b="1">
                <a:solidFill>
                  <a:schemeClr val="bg1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Schedule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598931F-1778-40A5-943E-89FED8E3C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1" y="2390775"/>
            <a:ext cx="3476621" cy="4010025"/>
          </a:xfrm>
        </p:spPr>
        <p:txBody>
          <a:bodyPr lIns="0" tIns="0" rIns="0" bIns="0" numCol="1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65FA32-F0CA-497C-8E6E-ACABDE5778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882203-55C3-463F-8DDB-4AF4C6668DD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257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chedul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5C28086-ABFC-40E4-B6FB-CEBE58CE53CA}"/>
              </a:ext>
            </a:extLst>
          </p:cNvPr>
          <p:cNvSpPr txBox="1">
            <a:spLocks/>
          </p:cNvSpPr>
          <p:nvPr userDrawn="1"/>
        </p:nvSpPr>
        <p:spPr>
          <a:xfrm>
            <a:off x="152403" y="6400800"/>
            <a:ext cx="304798" cy="304800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6858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8CBEDC-41B7-42D5-9B71-14CBC1D618C0}" type="slidenum">
              <a:rPr lang="en-US" sz="900" b="1" smtClean="0">
                <a:solidFill>
                  <a:srgbClr val="222222"/>
                </a:solidFill>
              </a:rPr>
              <a:pPr algn="ctr"/>
              <a:t>‹#›</a:t>
            </a:fld>
            <a:endParaRPr lang="en-US" sz="900" b="1">
              <a:solidFill>
                <a:srgbClr val="22222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4CC1D7-1956-49A5-8F97-54897A5F892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92DBF7-A746-4B96-846B-DEB5802004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5BB9557-7C4A-4C81-A950-E387D089F0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Schedule</a:t>
            </a:r>
          </a:p>
        </p:txBody>
      </p:sp>
    </p:spTree>
    <p:extLst>
      <p:ext uri="{BB962C8B-B14F-4D97-AF65-F5344CB8AC3E}">
        <p14:creationId xmlns:p14="http://schemas.microsoft.com/office/powerpoint/2010/main" val="4070177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B019D7B-3971-4656-811A-FF9CC56988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0"/>
            <a:ext cx="11582400" cy="6858000"/>
          </a:xfrm>
          <a:solidFill>
            <a:srgbClr val="222222">
              <a:alpha val="35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6EBB9F-C46E-4C91-B7D2-69D01F9A0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CC0CC8-190B-42B9-8C91-C739CB8C4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900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762000"/>
            <a:ext cx="2090203" cy="1628775"/>
          </a:xfrm>
        </p:spPr>
        <p:txBody>
          <a:bodyPr lIns="155448" tIns="274320" rIns="182880" bIns="182880"/>
          <a:lstStyle>
            <a:lvl1pPr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24AE9-E60C-4073-A842-C5D0C59ED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2390776"/>
            <a:ext cx="2090737" cy="3837908"/>
          </a:xfrm>
        </p:spPr>
        <p:txBody>
          <a:bodyPr lIns="155448" tIns="182880" rIns="182880" bIns="18288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04156" y="0"/>
            <a:ext cx="9487844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386" y="6219824"/>
            <a:ext cx="277349" cy="276888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FBA5236-014C-411A-BD40-968CBA9A866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E733631-85D7-459E-AD58-A7D18F4455C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62D28AA-A2B6-47A8-B3E7-63D1CF7C53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6228683"/>
            <a:ext cx="1633001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21872477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762000"/>
            <a:ext cx="2090203" cy="1628775"/>
          </a:xfrm>
        </p:spPr>
        <p:txBody>
          <a:bodyPr lIns="155448" tIns="274320" rIns="182880" bIns="182880"/>
          <a:lstStyle>
            <a:lvl1pPr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24AE9-E60C-4073-A842-C5D0C59ED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2390775"/>
            <a:ext cx="2090737" cy="3829049"/>
          </a:xfrm>
        </p:spPr>
        <p:txBody>
          <a:bodyPr lIns="155448" tIns="182880" rIns="182880" bIns="18288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56556" y="152400"/>
            <a:ext cx="9183044" cy="6553200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386" y="6219824"/>
            <a:ext cx="277349" cy="27688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E4C6CD-4B38-4C1A-9FE9-CB79D33670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3F413-C314-4E96-9A7B-9A53774E843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829172F-6058-4032-8010-744C59CCDC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6228683"/>
            <a:ext cx="1633001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27212573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2000" y="152400"/>
            <a:ext cx="11277600" cy="6553200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635" y="6219824"/>
            <a:ext cx="277349" cy="276888"/>
          </a:xfrm>
          <a:prstGeom prst="rect">
            <a:avLst/>
          </a:prstGeom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EA42A57E-1AB1-497D-AF9A-D8CBC6AA5CB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49C80C0-5A5A-4061-87AD-B05DECE2B52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6B639D4-AA8D-4AF4-9A1D-E146974AF6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3873" y="6228683"/>
            <a:ext cx="1803130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17030209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5711289"/>
            <a:ext cx="1989470" cy="689511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24AE9-E60C-4073-A842-C5D0C59ED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48018" y="5711289"/>
            <a:ext cx="6229351" cy="689511"/>
          </a:xfrm>
        </p:spPr>
        <p:txBody>
          <a:bodyPr lIns="0" tIns="0" rIns="0" bIns="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6800" y="1447800"/>
            <a:ext cx="5295894" cy="3810672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0648" y="5685098"/>
            <a:ext cx="277349" cy="27688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E4C6CD-4B38-4C1A-9FE9-CB79D33670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3F413-C314-4E96-9A7B-9A53774E843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1AC6DDB4-DE9C-4C7C-9E33-6AB51506701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43705" y="1447800"/>
            <a:ext cx="5295894" cy="3810672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4D3962FA-5882-4465-AACA-2FFA3A5C6556}"/>
              </a:ext>
            </a:extLst>
          </p:cNvPr>
          <p:cNvSpPr txBox="1">
            <a:spLocks/>
          </p:cNvSpPr>
          <p:nvPr userDrawn="1"/>
        </p:nvSpPr>
        <p:spPr>
          <a:xfrm>
            <a:off x="1066800" y="1228726"/>
            <a:ext cx="2371725" cy="12779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 defTabSz="6858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GB" sz="1000" b="1" spc="100">
                <a:solidFill>
                  <a:schemeClr val="bg1"/>
                </a:solidFill>
              </a:rPr>
              <a:t>BEFORE</a:t>
            </a:r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08996BA1-B385-4C35-8D68-87EA524BC3A8}"/>
              </a:ext>
            </a:extLst>
          </p:cNvPr>
          <p:cNvSpPr txBox="1">
            <a:spLocks/>
          </p:cNvSpPr>
          <p:nvPr userDrawn="1"/>
        </p:nvSpPr>
        <p:spPr>
          <a:xfrm>
            <a:off x="6743699" y="1228726"/>
            <a:ext cx="2371725" cy="12779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 defTabSz="6858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2222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GB" sz="1000" b="1" spc="100">
                <a:solidFill>
                  <a:schemeClr val="bg1"/>
                </a:solidFill>
              </a:rPr>
              <a:t>AFTER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DC03178-D258-4911-A36F-D99DBA5D17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349264" y="5693566"/>
            <a:ext cx="1690335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9209251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1066800"/>
            <a:ext cx="2090203" cy="101917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24AE9-E60C-4073-A842-C5D0C59ED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243470"/>
            <a:ext cx="2090737" cy="3859618"/>
          </a:xfrm>
        </p:spPr>
        <p:txBody>
          <a:bodyPr lIns="0" tIns="0" rIns="0" bIns="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95446" y="1066800"/>
            <a:ext cx="3977641" cy="2604769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458" y="6219824"/>
            <a:ext cx="277349" cy="27688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E4C6CD-4B38-4C1A-9FE9-CB79D33670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3F413-C314-4E96-9A7B-9A53774E843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71B1C24-4C48-4573-8936-120935C9425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61958" y="1066800"/>
            <a:ext cx="3977641" cy="2604769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02902A42-F38D-419E-87C5-83794C28EDF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95446" y="3796031"/>
            <a:ext cx="3977641" cy="2604769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5CD6D6A-4B1A-4AB3-B63B-D49CFCC570A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061958" y="3796031"/>
            <a:ext cx="3977641" cy="2604769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CD2DE87A-B56F-4F91-9221-5FD312AFEF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3873" y="6228683"/>
            <a:ext cx="1803130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3189279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roject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5AE04E-58A7-45E7-9A32-4B322D7B90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807BC85-BCA8-48A9-9C61-F757CC89CF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1066800"/>
            <a:ext cx="3238555" cy="1019175"/>
          </a:xfrm>
        </p:spPr>
        <p:txBody>
          <a:bodyPr lIns="0" tIns="0" rIns="0" bIns="0"/>
          <a:lstStyle>
            <a:lvl1pPr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B24AE9-E60C-4073-A842-C5D0C59ED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243470"/>
            <a:ext cx="3239382" cy="3859618"/>
          </a:xfrm>
        </p:spPr>
        <p:txBody>
          <a:bodyPr lIns="0" tIns="0" rIns="0" bIns="0"/>
          <a:lstStyle>
            <a:lvl1pPr>
              <a:defRPr sz="12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C800FF-EC2A-43CB-ADBE-983ACDAFF8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38826" y="0"/>
            <a:ext cx="4314287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1B87B-E455-4A22-81E9-B581A99A9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458" y="6219824"/>
            <a:ext cx="277349" cy="27688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E4C6CD-4B38-4C1A-9FE9-CB79D33670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3F413-C314-4E96-9A7B-9A53774E843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71B1C24-4C48-4573-8936-120935C9425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549382" y="0"/>
            <a:ext cx="2642617" cy="3429001"/>
          </a:xfrm>
        </p:spPr>
        <p:txBody>
          <a:bodyPr/>
          <a:lstStyle/>
          <a:p>
            <a:endParaRPr lang="en-US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F9C12928-D586-42F7-A4C0-6AC4C67D510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549383" y="3428998"/>
            <a:ext cx="2642617" cy="3429001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86E9831-B61A-4554-90C6-74E5FEE4C6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3872" y="6228683"/>
            <a:ext cx="2951477" cy="276889"/>
          </a:xfrm>
        </p:spPr>
        <p:txBody>
          <a:bodyPr lIns="0" tIns="0" rIns="0" bIns="0" anchor="ctr"/>
          <a:lstStyle>
            <a:lvl1pPr>
              <a:spcBef>
                <a:spcPts val="0"/>
              </a:spcBef>
              <a:defRPr sz="9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City, State</a:t>
            </a:r>
          </a:p>
        </p:txBody>
      </p:sp>
    </p:spTree>
    <p:extLst>
      <p:ext uri="{BB962C8B-B14F-4D97-AF65-F5344CB8AC3E}">
        <p14:creationId xmlns:p14="http://schemas.microsoft.com/office/powerpoint/2010/main" val="15292959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F209-B4B8-41C7-8ABE-5BB66429F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400" y="1066800"/>
            <a:ext cx="5486400" cy="4270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First Name Last Name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2000" y="1066800"/>
            <a:ext cx="5181600" cy="5791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49AC15-AE5B-48CD-98BA-5E68AA6B0C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8400" y="3058633"/>
            <a:ext cx="5486400" cy="3342167"/>
          </a:xfrm>
        </p:spPr>
        <p:txBody>
          <a:bodyPr lIns="0" tIns="0" rIns="0" bIns="0" numCol="2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609CBD-4C4F-469A-B0E2-B043AFF515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48399" y="1741967"/>
            <a:ext cx="5486400" cy="691117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4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Location</a:t>
            </a:r>
          </a:p>
          <a:p>
            <a:pPr lvl="0"/>
            <a:r>
              <a:rPr lang="en-US"/>
              <a:t># Of years of experience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8B1DB-12A4-466E-8531-8C5D1A3A8F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3830" y="2508397"/>
            <a:ext cx="685802" cy="68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845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F209-B4B8-41C7-8ABE-5BB66429F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95952" y="1733105"/>
            <a:ext cx="4238847" cy="100477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First Name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1" y="1066800"/>
            <a:ext cx="5486399" cy="5791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49AC15-AE5B-48CD-98BA-5E68AA6B0C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95952" y="3429000"/>
            <a:ext cx="4238847" cy="1993605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609CBD-4C4F-469A-B0E2-B043AFF515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95951" y="2737883"/>
            <a:ext cx="4238847" cy="691117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4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Location</a:t>
            </a:r>
          </a:p>
        </p:txBody>
      </p:sp>
    </p:spTree>
    <p:extLst>
      <p:ext uri="{BB962C8B-B14F-4D97-AF65-F5344CB8AC3E}">
        <p14:creationId xmlns:p14="http://schemas.microsoft.com/office/powerpoint/2010/main" val="182950175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F209-B4B8-41C7-8ABE-5BB66429F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401" y="2360425"/>
            <a:ext cx="3299636" cy="1004777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First Name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1" y="1066798"/>
            <a:ext cx="5486399" cy="5791202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609CBD-4C4F-469A-B0E2-B043AFF515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48400" y="3526466"/>
            <a:ext cx="3299636" cy="691117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4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448877-7C02-4C8D-98DF-BAAF54AC4115}"/>
              </a:ext>
            </a:extLst>
          </p:cNvPr>
          <p:cNvSpPr/>
          <p:nvPr userDrawn="1"/>
        </p:nvSpPr>
        <p:spPr>
          <a:xfrm>
            <a:off x="9898912" y="0"/>
            <a:ext cx="22930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933D5FB-DA24-40BB-BA86-AA6E756DD5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60013" y="457200"/>
            <a:ext cx="1779587" cy="5943600"/>
          </a:xfrm>
        </p:spPr>
        <p:txBody>
          <a:bodyPr lIns="0" tIns="0" rIns="0" bIns="0" anchor="ctr"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391482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EF209-B4B8-41C7-8ABE-5BB66429F9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400" y="1066800"/>
            <a:ext cx="4876799" cy="180509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First Name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6799" y="1066800"/>
            <a:ext cx="3749749" cy="2667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609CBD-4C4F-469A-B0E2-B043AFF515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48399" y="3033159"/>
            <a:ext cx="4876799" cy="691117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4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BF9EC17-DCAD-4302-A7FE-EF709B1B26EA}"/>
              </a:ext>
            </a:extLst>
          </p:cNvPr>
          <p:cNvCxnSpPr>
            <a:cxnSpLocks/>
          </p:cNvCxnSpPr>
          <p:nvPr userDrawn="1"/>
        </p:nvCxnSpPr>
        <p:spPr>
          <a:xfrm>
            <a:off x="1066800" y="3733800"/>
            <a:ext cx="1000284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EC2461F1-283B-40CE-AEF1-7AAF80AFDF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6800" y="4217586"/>
            <a:ext cx="10668000" cy="2183214"/>
          </a:xfrm>
        </p:spPr>
        <p:txBody>
          <a:bodyPr lIns="0" tIns="0" rIns="0" bIns="0" numCol="2"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70773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6799" y="1066800"/>
            <a:ext cx="2962941" cy="2362199"/>
          </a:xfrm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BF9EC17-DCAD-4302-A7FE-EF709B1B26EA}"/>
              </a:ext>
            </a:extLst>
          </p:cNvPr>
          <p:cNvCxnSpPr>
            <a:cxnSpLocks/>
          </p:cNvCxnSpPr>
          <p:nvPr userDrawn="1"/>
        </p:nvCxnSpPr>
        <p:spPr>
          <a:xfrm>
            <a:off x="1066800" y="3429000"/>
            <a:ext cx="109728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73F5BE9-29D6-4037-82F4-4776167C4AD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71728" y="1066800"/>
            <a:ext cx="2962941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29C58BF9-EA02-4B16-859B-5E3BA642D47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76658" y="1066800"/>
            <a:ext cx="2962941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9DCFB254-64F7-433C-A028-D47CCDC1F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71728" y="4890979"/>
            <a:ext cx="2962940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1BFA473-A38B-4343-ADE3-7DCD6A4BB1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1727" y="3774557"/>
            <a:ext cx="2962941" cy="673395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First Name</a:t>
            </a:r>
            <a:br>
              <a:rPr lang="en-US"/>
            </a:br>
            <a:r>
              <a:rPr lang="en-US"/>
              <a:t>Last 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59D46994-A281-4295-BBCF-4C88E8254F9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71726" y="4513520"/>
            <a:ext cx="2962941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7392C65-10B3-453F-BF27-431C3F4B3A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76655" y="4890977"/>
            <a:ext cx="2962940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5405CA64-3A77-4E4C-A5A2-2F865AA357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6653" y="4513518"/>
            <a:ext cx="2962941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585EB4DE-D728-4084-9FB8-050C1B64901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66802" y="4890973"/>
            <a:ext cx="2962940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62D2A32C-A41D-4886-BC6B-6B80DF021D1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66800" y="4513514"/>
            <a:ext cx="2962941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FBACB6A-D248-4EFA-86DD-9931529111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67135" y="3775075"/>
            <a:ext cx="296227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0DB2ABDF-29DC-4F90-B1EC-AB566CD9A6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76985" y="3774557"/>
            <a:ext cx="296227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</p:spTree>
    <p:extLst>
      <p:ext uri="{BB962C8B-B14F-4D97-AF65-F5344CB8AC3E}">
        <p14:creationId xmlns:p14="http://schemas.microsoft.com/office/powerpoint/2010/main" val="34112630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6800" y="1066800"/>
            <a:ext cx="1952847" cy="2362199"/>
          </a:xfrm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BF9EC17-DCAD-4302-A7FE-EF709B1B26EA}"/>
              </a:ext>
            </a:extLst>
          </p:cNvPr>
          <p:cNvCxnSpPr>
            <a:cxnSpLocks/>
          </p:cNvCxnSpPr>
          <p:nvPr userDrawn="1"/>
        </p:nvCxnSpPr>
        <p:spPr>
          <a:xfrm>
            <a:off x="1066800" y="3429000"/>
            <a:ext cx="10972800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2BEE1780-0999-4A3A-A319-F8EB7D80E9C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576774" y="1066801"/>
            <a:ext cx="1952847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3E1ADEA0-6C7D-4689-97BA-8EBCA27A87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086751" y="1066801"/>
            <a:ext cx="1952847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623E2A4D-F4B6-4497-BCE5-1D9A54DECF7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831761" y="1066800"/>
            <a:ext cx="1952847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6838DF13-D938-4EC5-8B0D-524E1434B28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6464" y="1066799"/>
            <a:ext cx="1952847" cy="2362199"/>
          </a:xfrm>
        </p:spPr>
        <p:txBody>
          <a:bodyPr/>
          <a:lstStyle/>
          <a:p>
            <a:endParaRPr lang="en-US"/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0A923DC6-C1DD-461D-9813-D84D2366D84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66802" y="4890973"/>
            <a:ext cx="1952843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B79C9D4A-A968-40E2-B751-7DFA445A051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6801" y="4513514"/>
            <a:ext cx="1952844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DF7FF4E5-35F4-4AD1-BEA9-10A5BB9A544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7135" y="3775075"/>
            <a:ext cx="195240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70ADB799-7041-43ED-879E-93D504F62F5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19131" y="4890969"/>
            <a:ext cx="1952843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613C0018-5284-43A4-BD71-2016525C1C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19130" y="4513510"/>
            <a:ext cx="1952844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4B46CB9D-162F-4C7B-B685-29662ADEFB3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19464" y="3775071"/>
            <a:ext cx="195240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F893A7A1-70F2-4725-A411-79B06C83D4C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71459" y="4890965"/>
            <a:ext cx="1952843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6">
            <a:extLst>
              <a:ext uri="{FF2B5EF4-FFF2-40B4-BE49-F238E27FC236}">
                <a16:creationId xmlns:a16="http://schemas.microsoft.com/office/drawing/2014/main" id="{B461BBA2-E4B3-4896-89B4-38AA8D122C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71458" y="4513506"/>
            <a:ext cx="1952844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1E0DE906-813F-405C-AAE8-9CBA456191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1792" y="3775067"/>
            <a:ext cx="195240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4D3081E9-E3D6-400E-9F8D-0AECE1D3B2C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831765" y="4890961"/>
            <a:ext cx="1952843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A300E33D-076D-445B-AD42-9273B762ACF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831764" y="4513502"/>
            <a:ext cx="1952844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284359AC-625A-4C3C-A407-23F20FAB23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32098" y="3775063"/>
            <a:ext cx="195240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1D598468-2A33-4DE4-9BB5-50B33774FD8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0076115" y="4890979"/>
            <a:ext cx="1952843" cy="1509821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4831A63B-2AD2-471E-B1A5-7F368F597AC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6114" y="4513520"/>
            <a:ext cx="1952844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3CF827AF-9E27-4A40-9A9F-1A467300A48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6448" y="3775081"/>
            <a:ext cx="1952405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</p:spTree>
    <p:extLst>
      <p:ext uri="{BB962C8B-B14F-4D97-AF65-F5344CB8AC3E}">
        <p14:creationId xmlns:p14="http://schemas.microsoft.com/office/powerpoint/2010/main" val="173946148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2DBFF60B-5B9A-456B-8EB8-EE1E34D8681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6800" y="1672173"/>
            <a:ext cx="1648049" cy="1468587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2BEE1780-0999-4A3A-A319-F8EB7D80E9C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576774" y="1672174"/>
            <a:ext cx="1648049" cy="1468587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Picture Placeholder 9">
            <a:extLst>
              <a:ext uri="{FF2B5EF4-FFF2-40B4-BE49-F238E27FC236}">
                <a16:creationId xmlns:a16="http://schemas.microsoft.com/office/drawing/2014/main" id="{3E1ADEA0-6C7D-4689-97BA-8EBCA27A87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086751" y="1672174"/>
            <a:ext cx="1648049" cy="1468587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623E2A4D-F4B6-4497-BCE5-1D9A54DECF7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831761" y="1672173"/>
            <a:ext cx="1648049" cy="1468587"/>
          </a:xfrm>
        </p:spPr>
        <p:txBody>
          <a:bodyPr/>
          <a:lstStyle/>
          <a:p>
            <a:endParaRPr lang="en-US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6838DF13-D938-4EC5-8B0D-524E1434B28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6464" y="1672172"/>
            <a:ext cx="1648049" cy="1468587"/>
          </a:xfrm>
        </p:spPr>
        <p:txBody>
          <a:bodyPr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2746F5-82A0-4993-A278-5D3C5A1AF716}"/>
              </a:ext>
            </a:extLst>
          </p:cNvPr>
          <p:cNvCxnSpPr>
            <a:cxnSpLocks/>
          </p:cNvCxnSpPr>
          <p:nvPr userDrawn="1"/>
        </p:nvCxnSpPr>
        <p:spPr>
          <a:xfrm>
            <a:off x="3019648" y="1672172"/>
            <a:ext cx="0" cy="472862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B15764-E6FF-41DB-9D01-CC3A1D44B591}"/>
              </a:ext>
            </a:extLst>
          </p:cNvPr>
          <p:cNvCxnSpPr>
            <a:cxnSpLocks/>
          </p:cNvCxnSpPr>
          <p:nvPr userDrawn="1"/>
        </p:nvCxnSpPr>
        <p:spPr>
          <a:xfrm>
            <a:off x="5269312" y="1672172"/>
            <a:ext cx="0" cy="472862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B448C3-1ED6-4443-8139-270D0C0E0B07}"/>
              </a:ext>
            </a:extLst>
          </p:cNvPr>
          <p:cNvCxnSpPr>
            <a:cxnSpLocks/>
          </p:cNvCxnSpPr>
          <p:nvPr userDrawn="1"/>
        </p:nvCxnSpPr>
        <p:spPr>
          <a:xfrm>
            <a:off x="7527918" y="1672172"/>
            <a:ext cx="0" cy="472862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17D459-A282-4758-9A03-6DA093FB3C09}"/>
              </a:ext>
            </a:extLst>
          </p:cNvPr>
          <p:cNvCxnSpPr>
            <a:cxnSpLocks/>
          </p:cNvCxnSpPr>
          <p:nvPr userDrawn="1"/>
        </p:nvCxnSpPr>
        <p:spPr>
          <a:xfrm>
            <a:off x="9784609" y="1672172"/>
            <a:ext cx="0" cy="4728627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itle 21">
            <a:extLst>
              <a:ext uri="{FF2B5EF4-FFF2-40B4-BE49-F238E27FC236}">
                <a16:creationId xmlns:a16="http://schemas.microsoft.com/office/drawing/2014/main" id="{959BC1E9-62E4-417D-AD77-CA7A7DACE4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1066800"/>
            <a:ext cx="10668000" cy="4270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Speakers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69CDBE1A-42F6-467A-AE0E-4DFA9DAFAD1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66802" y="4613326"/>
            <a:ext cx="1647087" cy="1787474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BD420A9B-A782-406C-8BDB-E3C0FEFCE8B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6801" y="4235867"/>
            <a:ext cx="1647088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0BD0B8E4-9956-4BF6-ACA0-A5B6EC8530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7136" y="3497428"/>
            <a:ext cx="1646718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AC0FCA7E-7A78-4AB2-ACAE-90E9F94EFD7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14764" y="4613326"/>
            <a:ext cx="1647087" cy="1787474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E7251C1C-4D47-409E-8B78-F46C8106B03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14763" y="4235867"/>
            <a:ext cx="1647088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D60F9786-73AB-4D89-88D6-95BB0AEAAE6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15098" y="3497428"/>
            <a:ext cx="1646718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E5B6CBF5-0653-467D-BD61-9018FBE5024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564392" y="4613326"/>
            <a:ext cx="1647087" cy="1787474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6">
            <a:extLst>
              <a:ext uri="{FF2B5EF4-FFF2-40B4-BE49-F238E27FC236}">
                <a16:creationId xmlns:a16="http://schemas.microsoft.com/office/drawing/2014/main" id="{285BFE41-43F6-4280-8E02-683A11B50FE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64391" y="4235867"/>
            <a:ext cx="1647088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7A64D7DD-9246-4DCA-BECA-8189269B4D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64726" y="3497428"/>
            <a:ext cx="1646718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11498FF5-C71F-4F2C-AFE6-C32D1F05E1B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832718" y="4613326"/>
            <a:ext cx="1647087" cy="1787474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37653DC7-359E-473D-8CA4-C5C1AA26AAE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832717" y="4235867"/>
            <a:ext cx="1647088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0795A046-052B-4D12-8A4F-562037BC819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33052" y="3497428"/>
            <a:ext cx="1646718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9D576285-2168-4C9F-85EF-BE693501AF7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0086751" y="4613326"/>
            <a:ext cx="1647087" cy="1787474"/>
          </a:xfrm>
        </p:spPr>
        <p:txBody>
          <a:bodyPr lIns="0" tIns="0" rIns="0" bIns="0" numCol="1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C4D0B91A-B250-4E2C-9A4C-C9CD258B34A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86750" y="4235867"/>
            <a:ext cx="1647088" cy="377455"/>
          </a:xfrm>
        </p:spPr>
        <p:txBody>
          <a:bodyPr lIns="0" tIns="0" rIns="0" bIns="0" numCol="1"/>
          <a:lstStyle>
            <a:lvl1pPr>
              <a:spcBef>
                <a:spcPts val="0"/>
              </a:spcBef>
              <a:defRPr sz="1200"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C97E3C2E-8F64-4FBC-9BCE-50948ADBC1C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87085" y="3497428"/>
            <a:ext cx="1646718" cy="672872"/>
          </a:xfrm>
        </p:spPr>
        <p:txBody>
          <a:bodyPr lIns="0" tIns="0" rIns="0" bIns="0" anchor="b"/>
          <a:lstStyle>
            <a:lvl1pPr>
              <a:spcBef>
                <a:spcPts val="0"/>
              </a:spcBef>
              <a:defRPr sz="2000" b="1"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</p:spTree>
    <p:extLst>
      <p:ext uri="{BB962C8B-B14F-4D97-AF65-F5344CB8AC3E}">
        <p14:creationId xmlns:p14="http://schemas.microsoft.com/office/powerpoint/2010/main" val="25696942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rofile -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50FA4D-19C5-4673-8445-603C557759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426CB-533E-461A-BAFA-255F994724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4" name="Text Placeholder 9">
            <a:extLst>
              <a:ext uri="{FF2B5EF4-FFF2-40B4-BE49-F238E27FC236}">
                <a16:creationId xmlns:a16="http://schemas.microsoft.com/office/drawing/2014/main" id="{5DF02A14-1598-4A28-B657-EEFC9753E98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09695" y="2728063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solidFill>
                  <a:srgbClr val="222222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55" name="Text Placeholder 9">
            <a:extLst>
              <a:ext uri="{FF2B5EF4-FFF2-40B4-BE49-F238E27FC236}">
                <a16:creationId xmlns:a16="http://schemas.microsoft.com/office/drawing/2014/main" id="{00741A7A-C4B5-4BEA-88E6-D284AD884FA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09694" y="5699864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solidFill>
                  <a:srgbClr val="222222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56" name="Text Placeholder 9">
            <a:extLst>
              <a:ext uri="{FF2B5EF4-FFF2-40B4-BE49-F238E27FC236}">
                <a16:creationId xmlns:a16="http://schemas.microsoft.com/office/drawing/2014/main" id="{27972EF4-12EF-4E35-ADB5-93401658737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886383" y="2728063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solidFill>
                  <a:srgbClr val="222222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57" name="Text Placeholder 9">
            <a:extLst>
              <a:ext uri="{FF2B5EF4-FFF2-40B4-BE49-F238E27FC236}">
                <a16:creationId xmlns:a16="http://schemas.microsoft.com/office/drawing/2014/main" id="{AD64064C-DF93-4776-B4C5-C2505A746C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86382" y="5699864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solidFill>
                  <a:srgbClr val="222222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58" name="Text Placeholder 9">
            <a:extLst>
              <a:ext uri="{FF2B5EF4-FFF2-40B4-BE49-F238E27FC236}">
                <a16:creationId xmlns:a16="http://schemas.microsoft.com/office/drawing/2014/main" id="{B842FA7A-C305-41C4-9811-CD581B72047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351308" y="2722747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solidFill>
                  <a:srgbClr val="222222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59" name="Text Placeholder 9">
            <a:extLst>
              <a:ext uri="{FF2B5EF4-FFF2-40B4-BE49-F238E27FC236}">
                <a16:creationId xmlns:a16="http://schemas.microsoft.com/office/drawing/2014/main" id="{EBC1F0BE-F9B2-487E-BEDA-4426EE70ED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51307" y="5694548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solidFill>
                  <a:srgbClr val="222222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60" name="Text Placeholder 9">
            <a:extLst>
              <a:ext uri="{FF2B5EF4-FFF2-40B4-BE49-F238E27FC236}">
                <a16:creationId xmlns:a16="http://schemas.microsoft.com/office/drawing/2014/main" id="{C61C9199-A507-421B-8163-2090058712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27991" y="2722747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solidFill>
                  <a:srgbClr val="222222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61" name="Text Placeholder 9">
            <a:extLst>
              <a:ext uri="{FF2B5EF4-FFF2-40B4-BE49-F238E27FC236}">
                <a16:creationId xmlns:a16="http://schemas.microsoft.com/office/drawing/2014/main" id="{654EB709-4A35-4308-B417-6C069426985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827990" y="5694548"/>
            <a:ext cx="1966065" cy="700935"/>
          </a:xfrm>
          <a:solidFill>
            <a:schemeClr val="bg1"/>
          </a:solidFill>
        </p:spPr>
        <p:txBody>
          <a:bodyPr lIns="91440" tIns="45720" rIns="0" bIns="0" anchor="t"/>
          <a:lstStyle>
            <a:lvl1pPr>
              <a:spcBef>
                <a:spcPts val="0"/>
              </a:spcBef>
              <a:defRPr sz="1600" b="1">
                <a:solidFill>
                  <a:srgbClr val="222222"/>
                </a:solidFill>
                <a:latin typeface="Century Gothic" panose="020B05020202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First Name</a:t>
            </a:r>
          </a:p>
          <a:p>
            <a:pPr lvl="0"/>
            <a:r>
              <a:rPr lang="en-US"/>
              <a:t>Last Name</a:t>
            </a:r>
          </a:p>
        </p:txBody>
      </p:sp>
      <p:sp>
        <p:nvSpPr>
          <p:cNvPr id="62" name="Picture Placeholder 9">
            <a:extLst>
              <a:ext uri="{FF2B5EF4-FFF2-40B4-BE49-F238E27FC236}">
                <a16:creationId xmlns:a16="http://schemas.microsoft.com/office/drawing/2014/main" id="{E7631B1A-0B3D-48B3-91C6-E9A3CFE5A2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09694" y="762000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3" name="Picture Placeholder 9">
            <a:extLst>
              <a:ext uri="{FF2B5EF4-FFF2-40B4-BE49-F238E27FC236}">
                <a16:creationId xmlns:a16="http://schemas.microsoft.com/office/drawing/2014/main" id="{C9A53352-0938-42F3-97BD-FADD29A5BE47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886382" y="761999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4" name="Picture Placeholder 9">
            <a:extLst>
              <a:ext uri="{FF2B5EF4-FFF2-40B4-BE49-F238E27FC236}">
                <a16:creationId xmlns:a16="http://schemas.microsoft.com/office/drawing/2014/main" id="{EC75C14D-22A2-4680-B05D-C097DB3BBD0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363069" y="749952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5" name="Picture Placeholder 9">
            <a:extLst>
              <a:ext uri="{FF2B5EF4-FFF2-40B4-BE49-F238E27FC236}">
                <a16:creationId xmlns:a16="http://schemas.microsoft.com/office/drawing/2014/main" id="{CC42A013-A65C-4D60-A0A7-486D5284C798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839757" y="749951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6" name="Picture Placeholder 9">
            <a:extLst>
              <a:ext uri="{FF2B5EF4-FFF2-40B4-BE49-F238E27FC236}">
                <a16:creationId xmlns:a16="http://schemas.microsoft.com/office/drawing/2014/main" id="{D4C73487-CB87-4FEA-89FD-6649F3651BC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409694" y="3727068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7" name="Picture Placeholder 9">
            <a:extLst>
              <a:ext uri="{FF2B5EF4-FFF2-40B4-BE49-F238E27FC236}">
                <a16:creationId xmlns:a16="http://schemas.microsoft.com/office/drawing/2014/main" id="{EAF4C6E8-0958-4E2E-8C4B-2F5F22E51094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3886382" y="3727067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8" name="Picture Placeholder 9">
            <a:extLst>
              <a:ext uri="{FF2B5EF4-FFF2-40B4-BE49-F238E27FC236}">
                <a16:creationId xmlns:a16="http://schemas.microsoft.com/office/drawing/2014/main" id="{D264C686-C118-48F8-9F4A-9366C3E7AFD4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363069" y="3715020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69" name="Picture Placeholder 9">
            <a:extLst>
              <a:ext uri="{FF2B5EF4-FFF2-40B4-BE49-F238E27FC236}">
                <a16:creationId xmlns:a16="http://schemas.microsoft.com/office/drawing/2014/main" id="{E5940943-C551-4788-9F05-921FAAC2C43F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8839757" y="3715019"/>
            <a:ext cx="1966065" cy="1960747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19652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0272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 Moment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2EB0C13-816A-4C89-8B79-0523E44516BC}"/>
              </a:ext>
            </a:extLst>
          </p:cNvPr>
          <p:cNvSpPr txBox="1">
            <a:spLocks/>
          </p:cNvSpPr>
          <p:nvPr userDrawn="1"/>
        </p:nvSpPr>
        <p:spPr>
          <a:xfrm>
            <a:off x="1066800" y="1687287"/>
            <a:ext cx="2962275" cy="1974842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200"/>
              </a:lnSpc>
            </a:pPr>
            <a:r>
              <a:rPr lang="en-US" sz="4000" b="1">
                <a:solidFill>
                  <a:schemeClr val="bg1"/>
                </a:solidFill>
                <a:latin typeface="Century Gothic" panose="020B0502020202020204" pitchFamily="34" charset="0"/>
              </a:rPr>
              <a:t>Safety </a:t>
            </a:r>
            <a:br>
              <a:rPr lang="en-US" sz="4000" b="1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4000" b="1">
                <a:solidFill>
                  <a:schemeClr val="bg1"/>
                </a:solidFill>
                <a:latin typeface="Century Gothic" panose="020B0502020202020204" pitchFamily="34" charset="0"/>
              </a:rPr>
              <a:t>Moment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C7C499E-A9F8-4A07-B925-425EF59ED7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90628" y="0"/>
            <a:ext cx="7701372" cy="6781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25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9D99E0-7A53-4774-B32D-57B7314642B3}"/>
              </a:ext>
            </a:extLst>
          </p:cNvPr>
          <p:cNvSpPr/>
          <p:nvPr userDrawn="1"/>
        </p:nvSpPr>
        <p:spPr>
          <a:xfrm>
            <a:off x="0" y="6788158"/>
            <a:ext cx="12192000" cy="91440"/>
          </a:xfrm>
          <a:prstGeom prst="rect">
            <a:avLst/>
          </a:prstGeom>
          <a:solidFill>
            <a:srgbClr val="ED7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5869F8-1B01-4453-B10A-4526793D6B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2080960"/>
            <a:ext cx="1534239" cy="228638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F284CE0A-9C49-4F52-9650-92DB30FAB2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1" y="4049486"/>
            <a:ext cx="2962768" cy="2351314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874AAD-988E-45B1-8F75-E55E0F92AB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E831A7-AA8F-4B84-A5B1-9AFCC1A807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1066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5196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clusion &amp; Diversity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C7C499E-A9F8-4A07-B925-425EF59ED7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90628" y="0"/>
            <a:ext cx="7701372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25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CD651B2-57F8-432E-B967-073B11E3A9CC}"/>
              </a:ext>
            </a:extLst>
          </p:cNvPr>
          <p:cNvSpPr txBox="1">
            <a:spLocks/>
          </p:cNvSpPr>
          <p:nvPr userDrawn="1"/>
        </p:nvSpPr>
        <p:spPr>
          <a:xfrm>
            <a:off x="1066800" y="1681844"/>
            <a:ext cx="2962275" cy="1974842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200"/>
              </a:lnSpc>
            </a:pPr>
            <a:r>
              <a:rPr lang="en-US" sz="4000" b="1">
                <a:solidFill>
                  <a:schemeClr val="bg1"/>
                </a:solidFill>
                <a:latin typeface="Century Gothic" panose="020B0502020202020204" pitchFamily="34" charset="0"/>
              </a:rPr>
              <a:t>Inclusion &amp; Diversity </a:t>
            </a:r>
            <a:br>
              <a:rPr lang="en-US" sz="4000" b="1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4000" b="1">
                <a:solidFill>
                  <a:schemeClr val="bg1"/>
                </a:solidFill>
                <a:latin typeface="Century Gothic" panose="020B0502020202020204" pitchFamily="34" charset="0"/>
              </a:rPr>
              <a:t>Moment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208763B-C8E8-4042-971A-AA56D3DBA6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1" y="4044043"/>
            <a:ext cx="2962768" cy="2356757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A43BDF-D05E-4C72-AA8F-5DAAFC6E28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E6C8D8-5415-4303-B0E1-A050ED2B9E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1066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9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34" Type="http://schemas.openxmlformats.org/officeDocument/2006/relationships/slideLayout" Target="../slideLayouts/slideLayout70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9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29" Type="http://schemas.openxmlformats.org/officeDocument/2006/relationships/slideLayout" Target="../slideLayouts/slideLayout65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68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67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Relationship Id="rId30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7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1066800"/>
            <a:ext cx="10058400" cy="4270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798659"/>
            <a:ext cx="10058400" cy="4602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8B1903-3A64-483A-9B40-A7A936E19763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0A70B0-D5A2-42F8-8EE4-BAFFEE1EE73B}"/>
              </a:ext>
            </a:extLst>
          </p:cNvPr>
          <p:cNvCxnSpPr/>
          <p:nvPr userDrawn="1"/>
        </p:nvCxnSpPr>
        <p:spPr>
          <a:xfrm>
            <a:off x="605246" y="0"/>
            <a:ext cx="0" cy="685800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62DE4E-2E23-4802-83AA-DAA99534B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590801" y="3352802"/>
            <a:ext cx="5791202" cy="30479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cap="all" spc="300" baseline="0">
                <a:solidFill>
                  <a:srgbClr val="22222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8869B-2AD7-49CA-80C0-017F6BD2A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>
                <a:solidFill>
                  <a:srgbClr val="222222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3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0" r:id="rId2"/>
    <p:sldLayoutId id="2147483712" r:id="rId3"/>
    <p:sldLayoutId id="2147483714" r:id="rId4"/>
    <p:sldLayoutId id="2147483713" r:id="rId5"/>
    <p:sldLayoutId id="2147483715" r:id="rId6"/>
    <p:sldLayoutId id="2147483771" r:id="rId7"/>
    <p:sldLayoutId id="2147483716" r:id="rId8"/>
    <p:sldLayoutId id="2147483717" r:id="rId9"/>
    <p:sldLayoutId id="2147483718" r:id="rId10"/>
    <p:sldLayoutId id="2147483719" r:id="rId11"/>
    <p:sldLayoutId id="2147483808" r:id="rId12"/>
    <p:sldLayoutId id="2147483720" r:id="rId13"/>
    <p:sldLayoutId id="2147483721" r:id="rId14"/>
    <p:sldLayoutId id="2147483772" r:id="rId15"/>
    <p:sldLayoutId id="2147483722" r:id="rId16"/>
    <p:sldLayoutId id="2147483725" r:id="rId17"/>
    <p:sldLayoutId id="2147483728" r:id="rId18"/>
    <p:sldLayoutId id="2147483729" r:id="rId19"/>
    <p:sldLayoutId id="2147483731" r:id="rId20"/>
    <p:sldLayoutId id="2147483732" r:id="rId21"/>
    <p:sldLayoutId id="2147483809" r:id="rId22"/>
    <p:sldLayoutId id="2147483733" r:id="rId23"/>
    <p:sldLayoutId id="2147483734" r:id="rId24"/>
    <p:sldLayoutId id="2147483735" r:id="rId25"/>
    <p:sldLayoutId id="2147483760" r:id="rId26"/>
    <p:sldLayoutId id="2147483761" r:id="rId27"/>
    <p:sldLayoutId id="2147483762" r:id="rId28"/>
    <p:sldLayoutId id="2147483763" r:id="rId29"/>
    <p:sldLayoutId id="2147483764" r:id="rId30"/>
    <p:sldLayoutId id="2147483765" r:id="rId31"/>
    <p:sldLayoutId id="2147483766" r:id="rId32"/>
    <p:sldLayoutId id="2147483767" r:id="rId33"/>
    <p:sldLayoutId id="2147483768" r:id="rId34"/>
    <p:sldLayoutId id="2147483769" r:id="rId35"/>
    <p:sldLayoutId id="2147483770" r:id="rId36"/>
  </p:sldLayoutIdLst>
  <p:hf hdr="0" dt="0"/>
  <p:txStyles>
    <p:titleStyle>
      <a:lvl1pPr algn="l" defTabSz="6858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ct val="20000"/>
        </a:spcBef>
        <a:buFontTx/>
        <a:buNone/>
        <a:defRPr sz="1600" kern="1200">
          <a:solidFill>
            <a:srgbClr val="222222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rgbClr val="22222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rgbClr val="22222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96">
          <p15:clr>
            <a:srgbClr val="F26B43"/>
          </p15:clr>
        </p15:guide>
        <p15:guide id="3" pos="7584">
          <p15:clr>
            <a:srgbClr val="F26B43"/>
          </p15:clr>
        </p15:guide>
        <p15:guide id="4" pos="384">
          <p15:clr>
            <a:srgbClr val="F26B43"/>
          </p15:clr>
        </p15:guide>
        <p15:guide id="5" pos="7296" userDrawn="1">
          <p15:clr>
            <a:srgbClr val="F26B43"/>
          </p15:clr>
        </p15:guide>
        <p15:guide id="6" orient="horz" pos="480">
          <p15:clr>
            <a:srgbClr val="F26B43"/>
          </p15:clr>
        </p15:guide>
        <p15:guide id="7" orient="horz" pos="4224">
          <p15:clr>
            <a:srgbClr val="F26B43"/>
          </p15:clr>
        </p15:guide>
        <p15:guide id="8" pos="288">
          <p15:clr>
            <a:srgbClr val="F26B43"/>
          </p15:clr>
        </p15:guide>
        <p15:guide id="9" orient="horz" pos="288">
          <p15:clr>
            <a:srgbClr val="F26B43"/>
          </p15:clr>
        </p15:guide>
        <p15:guide id="10" pos="7392">
          <p15:clr>
            <a:srgbClr val="F26B43"/>
          </p15:clr>
        </p15:guide>
        <p15:guide id="11" orient="horz" pos="96">
          <p15:clr>
            <a:srgbClr val="F26B43"/>
          </p15:clr>
        </p15:guide>
        <p15:guide id="12" orient="horz" pos="384">
          <p15:clr>
            <a:srgbClr val="F26B43"/>
          </p15:clr>
        </p15:guide>
        <p15:guide id="13" orient="horz" pos="4032">
          <p15:clr>
            <a:srgbClr val="F26B43"/>
          </p15:clr>
        </p15:guide>
        <p15:guide id="14" orient="horz" pos="672">
          <p15:clr>
            <a:srgbClr val="F26B43"/>
          </p15:clr>
        </p15:guide>
        <p15:guide id="15" pos="480">
          <p15:clr>
            <a:srgbClr val="F26B43"/>
          </p15:clr>
        </p15:guide>
        <p15:guide id="16" pos="7200">
          <p15:clr>
            <a:srgbClr val="F26B43"/>
          </p15:clr>
        </p15:guide>
        <p15:guide id="17" pos="672">
          <p15:clr>
            <a:srgbClr val="F26B43"/>
          </p15:clr>
        </p15:guide>
        <p15:guide id="18" pos="7008">
          <p15:clr>
            <a:srgbClr val="F26B43"/>
          </p15:clr>
        </p15:guide>
        <p15:guide id="20" pos="3744">
          <p15:clr>
            <a:srgbClr val="F26B43"/>
          </p15:clr>
        </p15:guide>
        <p15:guide id="21" pos="3936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1066800"/>
            <a:ext cx="10058400" cy="4270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798659"/>
            <a:ext cx="10058400" cy="4602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8B1903-3A64-483A-9B40-A7A936E19763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0A70B0-D5A2-42F8-8EE4-BAFFEE1EE73B}"/>
              </a:ext>
            </a:extLst>
          </p:cNvPr>
          <p:cNvCxnSpPr/>
          <p:nvPr userDrawn="1"/>
        </p:nvCxnSpPr>
        <p:spPr>
          <a:xfrm>
            <a:off x="605246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62DE4E-2E23-4802-83AA-DAA99534B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590801" y="3352802"/>
            <a:ext cx="5791202" cy="30479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cap="all" spc="3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48869B-2AD7-49CA-80C0-017F6BD2A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50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52" r:id="rId12"/>
    <p:sldLayoutId id="2147483785" r:id="rId13"/>
    <p:sldLayoutId id="2147483786" r:id="rId14"/>
    <p:sldLayoutId id="2147483787" r:id="rId15"/>
    <p:sldLayoutId id="2147483788" r:id="rId16"/>
    <p:sldLayoutId id="2147483753" r:id="rId17"/>
    <p:sldLayoutId id="2147483790" r:id="rId18"/>
    <p:sldLayoutId id="2147483759" r:id="rId19"/>
    <p:sldLayoutId id="2147483792" r:id="rId20"/>
    <p:sldLayoutId id="2147483793" r:id="rId21"/>
    <p:sldLayoutId id="2147483739" r:id="rId22"/>
    <p:sldLayoutId id="2147483794" r:id="rId23"/>
    <p:sldLayoutId id="2147483795" r:id="rId24"/>
    <p:sldLayoutId id="2147483796" r:id="rId25"/>
    <p:sldLayoutId id="2147483797" r:id="rId26"/>
    <p:sldLayoutId id="2147483798" r:id="rId27"/>
    <p:sldLayoutId id="2147483799" r:id="rId28"/>
    <p:sldLayoutId id="2147483800" r:id="rId29"/>
    <p:sldLayoutId id="2147483801" r:id="rId30"/>
    <p:sldLayoutId id="2147483802" r:id="rId31"/>
    <p:sldLayoutId id="2147483803" r:id="rId32"/>
    <p:sldLayoutId id="2147483804" r:id="rId33"/>
    <p:sldLayoutId id="2147483805" r:id="rId34"/>
    <p:sldLayoutId id="2147483806" r:id="rId35"/>
    <p:sldLayoutId id="2147483807" r:id="rId36"/>
  </p:sldLayoutIdLst>
  <p:hf hdr="0" dt="0"/>
  <p:txStyles>
    <p:titleStyle>
      <a:lvl1pPr algn="l" defTabSz="685800" rtl="0" eaLnBrk="1" latinLnBrk="0" hangingPunct="1">
        <a:spcBef>
          <a:spcPct val="0"/>
        </a:spcBef>
        <a:buNone/>
        <a:defRPr sz="3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ct val="20000"/>
        </a:spcBef>
        <a:buFontTx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96">
          <p15:clr>
            <a:srgbClr val="F26B43"/>
          </p15:clr>
        </p15:guide>
        <p15:guide id="3" pos="7584">
          <p15:clr>
            <a:srgbClr val="F26B43"/>
          </p15:clr>
        </p15:guide>
        <p15:guide id="4" pos="384">
          <p15:clr>
            <a:srgbClr val="F26B43"/>
          </p15:clr>
        </p15:guide>
        <p15:guide id="5" pos="7296">
          <p15:clr>
            <a:srgbClr val="F26B43"/>
          </p15:clr>
        </p15:guide>
        <p15:guide id="6" orient="horz" pos="480">
          <p15:clr>
            <a:srgbClr val="F26B43"/>
          </p15:clr>
        </p15:guide>
        <p15:guide id="7" orient="horz" pos="4224">
          <p15:clr>
            <a:srgbClr val="F26B43"/>
          </p15:clr>
        </p15:guide>
        <p15:guide id="8" pos="288">
          <p15:clr>
            <a:srgbClr val="F26B43"/>
          </p15:clr>
        </p15:guide>
        <p15:guide id="9" orient="horz" pos="288">
          <p15:clr>
            <a:srgbClr val="F26B43"/>
          </p15:clr>
        </p15:guide>
        <p15:guide id="10" pos="7392">
          <p15:clr>
            <a:srgbClr val="F26B43"/>
          </p15:clr>
        </p15:guide>
        <p15:guide id="11" orient="horz" pos="96">
          <p15:clr>
            <a:srgbClr val="F26B43"/>
          </p15:clr>
        </p15:guide>
        <p15:guide id="12" orient="horz" pos="384">
          <p15:clr>
            <a:srgbClr val="F26B43"/>
          </p15:clr>
        </p15:guide>
        <p15:guide id="13" orient="horz" pos="4032">
          <p15:clr>
            <a:srgbClr val="F26B43"/>
          </p15:clr>
        </p15:guide>
        <p15:guide id="14" orient="horz" pos="672">
          <p15:clr>
            <a:srgbClr val="F26B43"/>
          </p15:clr>
        </p15:guide>
        <p15:guide id="15" pos="480">
          <p15:clr>
            <a:srgbClr val="F26B43"/>
          </p15:clr>
        </p15:guide>
        <p15:guide id="16" pos="7200">
          <p15:clr>
            <a:srgbClr val="F26B43"/>
          </p15:clr>
        </p15:guide>
        <p15:guide id="17" pos="672">
          <p15:clr>
            <a:srgbClr val="F26B43"/>
          </p15:clr>
        </p15:guide>
        <p15:guide id="18" pos="7008">
          <p15:clr>
            <a:srgbClr val="F26B43"/>
          </p15:clr>
        </p15:guide>
        <p15:guide id="20" pos="3744">
          <p15:clr>
            <a:srgbClr val="F26B43"/>
          </p15:clr>
        </p15:guide>
        <p15:guide id="21" pos="3936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7">
            <a:extLst>
              <a:ext uri="{FF2B5EF4-FFF2-40B4-BE49-F238E27FC236}">
                <a16:creationId xmlns:a16="http://schemas.microsoft.com/office/drawing/2014/main" id="{BD0B1EF9-7323-455D-BB73-D597CAD16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590801" y="3352802"/>
            <a:ext cx="5791201" cy="30479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 cap="all" spc="3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86EF0A7A-218E-411A-957C-8A109C5EDC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00" y="6400799"/>
            <a:ext cx="304799" cy="30480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01415F-5F32-4771-AE74-55868ADB41C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29A1EF-3039-4DDC-A1E3-045DBEFEB00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52400"/>
            <a:ext cx="304821" cy="30482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0F3F6B8-55A5-4AFF-BEE8-6B9862F02BA8}"/>
              </a:ext>
            </a:extLst>
          </p:cNvPr>
          <p:cNvCxnSpPr/>
          <p:nvPr userDrawn="1"/>
        </p:nvCxnSpPr>
        <p:spPr>
          <a:xfrm>
            <a:off x="605246" y="0"/>
            <a:ext cx="0" cy="685800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96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6" r:id="rId2"/>
    <p:sldLayoutId id="2147483687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orient="horz" pos="96" userDrawn="1">
          <p15:clr>
            <a:srgbClr val="F26B43"/>
          </p15:clr>
        </p15:guide>
        <p15:guide id="3" orient="horz" pos="480" userDrawn="1">
          <p15:clr>
            <a:srgbClr val="F26B43"/>
          </p15:clr>
        </p15:guide>
        <p15:guide id="4" orient="horz" pos="672" userDrawn="1">
          <p15:clr>
            <a:srgbClr val="F26B43"/>
          </p15:clr>
        </p15:guide>
        <p15:guide id="5" pos="96" userDrawn="1">
          <p15:clr>
            <a:srgbClr val="F26B43"/>
          </p15:clr>
        </p15:guide>
        <p15:guide id="6" pos="288" userDrawn="1">
          <p15:clr>
            <a:srgbClr val="F26B43"/>
          </p15:clr>
        </p15:guide>
        <p15:guide id="7" pos="384" userDrawn="1">
          <p15:clr>
            <a:srgbClr val="F26B43"/>
          </p15:clr>
        </p15:guide>
        <p15:guide id="8" pos="480" userDrawn="1">
          <p15:clr>
            <a:srgbClr val="F26B43"/>
          </p15:clr>
        </p15:guide>
        <p15:guide id="9" orient="horz" pos="384" userDrawn="1">
          <p15:clr>
            <a:srgbClr val="F26B43"/>
          </p15:clr>
        </p15:guide>
        <p15:guide id="10" orient="horz" pos="4032" userDrawn="1">
          <p15:clr>
            <a:srgbClr val="F26B43"/>
          </p15:clr>
        </p15:guide>
        <p15:guide id="11" orient="horz" pos="4224" userDrawn="1">
          <p15:clr>
            <a:srgbClr val="F26B43"/>
          </p15:clr>
        </p15:guide>
        <p15:guide id="12" pos="7200" userDrawn="1">
          <p15:clr>
            <a:srgbClr val="F26B43"/>
          </p15:clr>
        </p15:guide>
        <p15:guide id="13" pos="7296" userDrawn="1">
          <p15:clr>
            <a:srgbClr val="F26B43"/>
          </p15:clr>
        </p15:guide>
        <p15:guide id="14" pos="7392" userDrawn="1">
          <p15:clr>
            <a:srgbClr val="F26B43"/>
          </p15:clr>
        </p15:guide>
        <p15:guide id="15" pos="7584" userDrawn="1">
          <p15:clr>
            <a:srgbClr val="F26B43"/>
          </p15:clr>
        </p15:guide>
        <p15:guide id="16" pos="672" userDrawn="1">
          <p15:clr>
            <a:srgbClr val="F26B43"/>
          </p15:clr>
        </p15:guide>
        <p15:guide id="17" pos="7008" userDrawn="1">
          <p15:clr>
            <a:srgbClr val="F26B43"/>
          </p15:clr>
        </p15:guide>
        <p15:guide id="18" pos="3744" userDrawn="1">
          <p15:clr>
            <a:srgbClr val="F26B43"/>
          </p15:clr>
        </p15:guide>
        <p15:guide id="19" orient="horz" pos="2160" userDrawn="1">
          <p15:clr>
            <a:srgbClr val="F26B43"/>
          </p15:clr>
        </p15:guide>
        <p15:guide id="21" pos="3940" userDrawn="1">
          <p15:clr>
            <a:srgbClr val="F26B43"/>
          </p15:clr>
        </p15:guide>
        <p15:guide id="2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10608-D7C0-47FA-C62A-30E3FD7FC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45840-9E1D-4B51-34BC-59DB048FF6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5005" y="4319146"/>
            <a:ext cx="10668000" cy="1381125"/>
          </a:xfrm>
        </p:spPr>
        <p:txBody>
          <a:bodyPr/>
          <a:lstStyle/>
          <a:p>
            <a:r>
              <a:rPr lang="en-US" dirty="0"/>
              <a:t>Risk Assessment Overview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827D55-EBA1-12DC-DE21-B51AD5912D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CE96EA-C71A-DF4D-2847-DBCCE443502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8" name="Picture 7" descr="A city with trees and buildings&#10;&#10;Description automatically generated">
            <a:extLst>
              <a:ext uri="{FF2B5EF4-FFF2-40B4-BE49-F238E27FC236}">
                <a16:creationId xmlns:a16="http://schemas.microsoft.com/office/drawing/2014/main" id="{1B960BC0-2767-FC39-7639-B94D75AE6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" r="19465"/>
          <a:stretch/>
        </p:blipFill>
        <p:spPr>
          <a:xfrm>
            <a:off x="1015005" y="1057405"/>
            <a:ext cx="10668001" cy="3121882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D7A354C1-6556-E1A9-265C-23643B96DA93}"/>
              </a:ext>
            </a:extLst>
          </p:cNvPr>
          <p:cNvSpPr txBox="1"/>
          <p:nvPr/>
        </p:nvSpPr>
        <p:spPr>
          <a:xfrm>
            <a:off x="939591" y="3974714"/>
            <a:ext cx="3543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Photo Credit: Placer County</a:t>
            </a:r>
          </a:p>
        </p:txBody>
      </p:sp>
    </p:spTree>
    <p:extLst>
      <p:ext uri="{BB962C8B-B14F-4D97-AF65-F5344CB8AC3E}">
        <p14:creationId xmlns:p14="http://schemas.microsoft.com/office/powerpoint/2010/main" val="3999789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Key Definitions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10668000" cy="3435259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Hazard</a:t>
            </a:r>
            <a:r>
              <a:rPr lang="en-US">
                <a:effectLst/>
                <a:ea typeface="Calibri" panose="020F0502020204030204" pitchFamily="34" charset="0"/>
                <a:cs typeface="Arial" panose="020B0604020202020204" pitchFamily="34" charset="0"/>
              </a:rPr>
              <a:t> – Source of harm or difficulty that can be natural or human-made and include social processes that can lead to water shortages in the county.</a:t>
            </a:r>
          </a:p>
          <a:p>
            <a:pPr marL="614363"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ffectLst/>
                <a:ea typeface="Calibri" panose="020F0502020204030204" pitchFamily="34" charset="0"/>
                <a:cs typeface="Arial" panose="020B0604020202020204" pitchFamily="34" charset="0"/>
              </a:rPr>
              <a:t>Natural hazards, warming temperatures, </a:t>
            </a:r>
            <a:r>
              <a:rPr lang="en-US">
                <a:ea typeface="Calibri" panose="020F0502020204030204" pitchFamily="34" charset="0"/>
                <a:cs typeface="Arial" panose="020B0604020202020204" pitchFamily="34" charset="0"/>
              </a:rPr>
              <a:t>low income are all hazard examples</a:t>
            </a:r>
          </a:p>
          <a:p>
            <a:pPr marL="614363"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Community Assets</a:t>
            </a:r>
            <a:r>
              <a:rPr lang="en-US">
                <a:effectLst/>
                <a:ea typeface="Calibri" panose="020F0502020204030204" pitchFamily="34" charset="0"/>
                <a:cs typeface="Arial" panose="020B0604020202020204" pitchFamily="34" charset="0"/>
              </a:rPr>
              <a:t> – The people, structures, facilities, and systems that have value to the community. </a:t>
            </a:r>
          </a:p>
          <a:p>
            <a:pPr marL="614363"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ffectLst/>
                <a:ea typeface="Calibri" panose="020F0502020204030204" pitchFamily="34" charset="0"/>
                <a:cs typeface="Arial" panose="020B0604020202020204" pitchFamily="34" charset="0"/>
              </a:rPr>
              <a:t>Assets in the DRP </a:t>
            </a:r>
            <a:r>
              <a:rPr lang="en-US" u="sng">
                <a:effectLst/>
                <a:ea typeface="Calibri" panose="020F0502020204030204" pitchFamily="34" charset="0"/>
                <a:cs typeface="Arial" panose="020B0604020202020204" pitchFamily="34" charset="0"/>
              </a:rPr>
              <a:t>must include</a:t>
            </a:r>
            <a:r>
              <a:rPr lang="en-US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b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state small water systems </a:t>
            </a:r>
            <a:r>
              <a:rPr lang="en-US">
                <a:effectLst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b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domestic wells </a:t>
            </a:r>
            <a:r>
              <a:rPr lang="en-US">
                <a:effectLst/>
                <a:ea typeface="Calibri" panose="020F0502020204030204" pitchFamily="34" charset="0"/>
                <a:cs typeface="Arial" panose="020B0604020202020204" pitchFamily="34" charset="0"/>
              </a:rPr>
              <a:t>and populations reliant on these water supplies. </a:t>
            </a:r>
            <a:endParaRPr lang="en-US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Vulnerability</a:t>
            </a:r>
            <a:r>
              <a:rPr lang="en-US">
                <a:effectLst/>
                <a:ea typeface="Calibri" panose="020F0502020204030204" pitchFamily="34" charset="0"/>
                <a:cs typeface="Arial" panose="020B0604020202020204" pitchFamily="34" charset="0"/>
              </a:rPr>
              <a:t> – Characteristics of community assets or population that make them susceptible to damage from a given hazard. It includes both </a:t>
            </a:r>
            <a:r>
              <a:rPr lang="en-US" b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physical vulnerability and social vulnerability</a:t>
            </a:r>
            <a:r>
              <a:rPr lang="en-US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614363"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a typeface="Calibri" panose="020F0502020204030204" pitchFamily="34" charset="0"/>
                <a:cs typeface="Arial" panose="020B0604020202020204" pitchFamily="34" charset="0"/>
              </a:rPr>
              <a:t>Physical Vulnerability</a:t>
            </a:r>
          </a:p>
          <a:p>
            <a:pPr marL="614363" lvl="1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ffectLst/>
                <a:ea typeface="Calibri" panose="020F0502020204030204" pitchFamily="34" charset="0"/>
                <a:cs typeface="Arial" panose="020B0604020202020204" pitchFamily="34" charset="0"/>
              </a:rPr>
              <a:t>Soc</a:t>
            </a:r>
            <a:r>
              <a:rPr lang="en-US">
                <a:ea typeface="Calibri" panose="020F0502020204030204" pitchFamily="34" charset="0"/>
                <a:cs typeface="Arial" panose="020B0604020202020204" pitchFamily="34" charset="0"/>
              </a:rPr>
              <a:t>ial Vulnerability</a:t>
            </a:r>
            <a:endParaRPr lang="en-US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23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56941-D229-F14B-FB3C-057E3F34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0CA7C8D-A536-ECFB-F557-50F0BB329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4606" y="3305852"/>
            <a:ext cx="6779085" cy="3431285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934483-8AF1-C8D8-CDA9-B8A82484C3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Risk Assessment Objective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5F2E3-3ADC-E888-3A52-1683C0CFC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24447" y="1827789"/>
            <a:ext cx="2748140" cy="826788"/>
          </a:xfrm>
        </p:spPr>
        <p:txBody>
          <a:bodyPr numCol="1"/>
          <a:lstStyle/>
          <a:p>
            <a:r>
              <a:rPr lang="en-US" dirty="0"/>
              <a:t>Identify vulnerable SSWS and domestic wells within the county</a:t>
            </a:r>
          </a:p>
          <a:p>
            <a:r>
              <a:rPr lang="en-US" dirty="0"/>
              <a:t>Characterize vulnerabilities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28341D-ECF9-9F2B-DF69-2CFEE2425D5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62E665-FC5C-C96E-8CA3-26BF19B8FD1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FA41C79-5177-1464-A9F6-542AC3E9F0F4}"/>
              </a:ext>
            </a:extLst>
          </p:cNvPr>
          <p:cNvSpPr/>
          <p:nvPr/>
        </p:nvSpPr>
        <p:spPr>
          <a:xfrm rot="14703117">
            <a:off x="8869222" y="3683892"/>
            <a:ext cx="1155664" cy="48961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111CBD-FB07-6B0E-CC63-FAF030BF6062}"/>
              </a:ext>
            </a:extLst>
          </p:cNvPr>
          <p:cNvSpPr/>
          <p:nvPr/>
        </p:nvSpPr>
        <p:spPr>
          <a:xfrm rot="17333678">
            <a:off x="4245609" y="5576638"/>
            <a:ext cx="791451" cy="60001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allout: Bent Line with Accent Bar 15">
            <a:extLst>
              <a:ext uri="{FF2B5EF4-FFF2-40B4-BE49-F238E27FC236}">
                <a16:creationId xmlns:a16="http://schemas.microsoft.com/office/drawing/2014/main" id="{4487F84D-6017-DB0A-1F16-447D2129075B}"/>
              </a:ext>
            </a:extLst>
          </p:cNvPr>
          <p:cNvSpPr/>
          <p:nvPr/>
        </p:nvSpPr>
        <p:spPr>
          <a:xfrm>
            <a:off x="8399000" y="5080495"/>
            <a:ext cx="1718460" cy="860163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682"/>
              <a:gd name="adj6" fmla="val -52321"/>
            </a:avLst>
          </a:prstGeom>
          <a:solidFill>
            <a:srgbClr val="FFFFFF">
              <a:alpha val="8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i="1" dirty="0">
                <a:solidFill>
                  <a:schemeClr val="tx1"/>
                </a:solidFill>
              </a:rPr>
              <a:t>Are these the vulnerable areas?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F5811BE-8A28-CCC7-168B-F4C53ADDD083}"/>
              </a:ext>
            </a:extLst>
          </p:cNvPr>
          <p:cNvSpPr/>
          <p:nvPr/>
        </p:nvSpPr>
        <p:spPr>
          <a:xfrm rot="20468097">
            <a:off x="5195588" y="4693939"/>
            <a:ext cx="826058" cy="19224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DDCE80-D277-72A0-E6FE-649C78B9AE0D}"/>
              </a:ext>
            </a:extLst>
          </p:cNvPr>
          <p:cNvSpPr txBox="1"/>
          <p:nvPr/>
        </p:nvSpPr>
        <p:spPr>
          <a:xfrm>
            <a:off x="1060940" y="1824074"/>
            <a:ext cx="4086226" cy="1077218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Where do physical vulnerabilities intersect with SSWS/domestic wells, and how could social vulnerabilities influence short-term actions and long-term strategies?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813432-3A00-77B6-9679-EAC9DAD515BD}"/>
              </a:ext>
            </a:extLst>
          </p:cNvPr>
          <p:cNvSpPr/>
          <p:nvPr/>
        </p:nvSpPr>
        <p:spPr>
          <a:xfrm rot="19527814">
            <a:off x="5774087" y="4093747"/>
            <a:ext cx="2119176" cy="112201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D574896-B9A2-EB13-B7F8-D9E21F92E019}"/>
              </a:ext>
            </a:extLst>
          </p:cNvPr>
          <p:cNvSpPr/>
          <p:nvPr/>
        </p:nvSpPr>
        <p:spPr>
          <a:xfrm rot="21108482">
            <a:off x="7236123" y="3473389"/>
            <a:ext cx="1576911" cy="31362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E1367F9-6CC2-A8C4-942B-26E26AB36056}"/>
              </a:ext>
            </a:extLst>
          </p:cNvPr>
          <p:cNvCxnSpPr>
            <a:cxnSpLocks/>
            <a:stCxn id="22" idx="2"/>
            <a:endCxn id="13" idx="4"/>
          </p:cNvCxnSpPr>
          <p:nvPr/>
        </p:nvCxnSpPr>
        <p:spPr>
          <a:xfrm flipH="1">
            <a:off x="4925174" y="5788726"/>
            <a:ext cx="292601" cy="185067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97513D8-103A-0413-EF22-2A5DD02127CA}"/>
              </a:ext>
            </a:extLst>
          </p:cNvPr>
          <p:cNvCxnSpPr>
            <a:cxnSpLocks/>
            <a:stCxn id="35" idx="4"/>
            <a:endCxn id="17" idx="6"/>
          </p:cNvCxnSpPr>
          <p:nvPr/>
        </p:nvCxnSpPr>
        <p:spPr>
          <a:xfrm flipH="1">
            <a:off x="7706527" y="3785409"/>
            <a:ext cx="340396" cy="268631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D202C3E-6EFD-25D6-F49E-1C93D3CE35AD}"/>
              </a:ext>
            </a:extLst>
          </p:cNvPr>
          <p:cNvCxnSpPr>
            <a:cxnSpLocks/>
            <a:stCxn id="11" idx="7"/>
            <a:endCxn id="35" idx="6"/>
          </p:cNvCxnSpPr>
          <p:nvPr/>
        </p:nvCxnSpPr>
        <p:spPr>
          <a:xfrm flipH="1" flipV="1">
            <a:off x="8804989" y="3517852"/>
            <a:ext cx="312772" cy="113396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B486EB7-2BE0-D1B7-D4B1-3CE6501CBBF3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5907362" y="5255464"/>
            <a:ext cx="53461" cy="31056"/>
          </a:xfrm>
          <a:prstGeom prst="lin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56" name="Picture 55">
            <a:extLst>
              <a:ext uri="{FF2B5EF4-FFF2-40B4-BE49-F238E27FC236}">
                <a16:creationId xmlns:a16="http://schemas.microsoft.com/office/drawing/2014/main" id="{1490E543-D03D-C593-5184-12C61D205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40" y="3236526"/>
            <a:ext cx="2476846" cy="3431286"/>
          </a:xfrm>
          <a:prstGeom prst="rect">
            <a:avLst/>
          </a:prstGeom>
        </p:spPr>
      </p:pic>
      <p:sp>
        <p:nvSpPr>
          <p:cNvPr id="15" name="Callout: Bent Line with Accent Bar 14">
            <a:extLst>
              <a:ext uri="{FF2B5EF4-FFF2-40B4-BE49-F238E27FC236}">
                <a16:creationId xmlns:a16="http://schemas.microsoft.com/office/drawing/2014/main" id="{3A92FC6E-E3EA-B01C-6D7E-954861D28BDF}"/>
              </a:ext>
            </a:extLst>
          </p:cNvPr>
          <p:cNvSpPr/>
          <p:nvPr/>
        </p:nvSpPr>
        <p:spPr>
          <a:xfrm>
            <a:off x="2319757" y="3489642"/>
            <a:ext cx="1372059" cy="860163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0902"/>
              <a:gd name="adj6" fmla="val -26913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i="1" dirty="0">
                <a:solidFill>
                  <a:schemeClr val="tx1"/>
                </a:solidFill>
              </a:rPr>
              <a:t>What is driving high vulnerability scores?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C977E6-BB9E-4C3E-15E8-78ABB0061023}"/>
              </a:ext>
            </a:extLst>
          </p:cNvPr>
          <p:cNvSpPr/>
          <p:nvPr/>
        </p:nvSpPr>
        <p:spPr>
          <a:xfrm>
            <a:off x="8399000" y="5080495"/>
            <a:ext cx="1714312" cy="866658"/>
          </a:xfrm>
          <a:prstGeom prst="rect">
            <a:avLst/>
          </a:prstGeom>
          <a:noFill/>
          <a:ln w="952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04CEC4-2892-38A4-2CC3-066EA73E13E2}"/>
              </a:ext>
            </a:extLst>
          </p:cNvPr>
          <p:cNvSpPr txBox="1"/>
          <p:nvPr/>
        </p:nvSpPr>
        <p:spPr>
          <a:xfrm>
            <a:off x="8192811" y="1766045"/>
            <a:ext cx="38467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Use outcomes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Assist in areas of focus for the county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Identify best short-term actions and long-term strategies</a:t>
            </a:r>
          </a:p>
        </p:txBody>
      </p:sp>
    </p:spTree>
    <p:extLst>
      <p:ext uri="{BB962C8B-B14F-4D97-AF65-F5344CB8AC3E}">
        <p14:creationId xmlns:p14="http://schemas.microsoft.com/office/powerpoint/2010/main" val="4200519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84ED930-5A43-7AFE-EE48-913B97A896B5}"/>
              </a:ext>
            </a:extLst>
          </p:cNvPr>
          <p:cNvSpPr/>
          <p:nvPr/>
        </p:nvSpPr>
        <p:spPr>
          <a:xfrm>
            <a:off x="3800575" y="2420984"/>
            <a:ext cx="2198854" cy="2995748"/>
          </a:xfrm>
          <a:prstGeom prst="roundRect">
            <a:avLst/>
          </a:prstGeom>
          <a:noFill/>
          <a:ln w="25400" cap="flat" cmpd="sng" algn="ctr">
            <a:solidFill>
              <a:schemeClr val="bg1">
                <a:lumMod val="75000"/>
              </a:scheme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Risk Assessment Process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40A8C10-ED61-827D-1739-C03C51B4FE4C}"/>
              </a:ext>
            </a:extLst>
          </p:cNvPr>
          <p:cNvSpPr/>
          <p:nvPr/>
        </p:nvSpPr>
        <p:spPr>
          <a:xfrm>
            <a:off x="1329520" y="2736621"/>
            <a:ext cx="2029432" cy="1188720"/>
          </a:xfrm>
          <a:custGeom>
            <a:avLst/>
            <a:gdLst>
              <a:gd name="connsiteX0" fmla="*/ 0 w 2029432"/>
              <a:gd name="connsiteY0" fmla="*/ 150477 h 1504774"/>
              <a:gd name="connsiteX1" fmla="*/ 150477 w 2029432"/>
              <a:gd name="connsiteY1" fmla="*/ 0 h 1504774"/>
              <a:gd name="connsiteX2" fmla="*/ 1878955 w 2029432"/>
              <a:gd name="connsiteY2" fmla="*/ 0 h 1504774"/>
              <a:gd name="connsiteX3" fmla="*/ 2029432 w 2029432"/>
              <a:gd name="connsiteY3" fmla="*/ 150477 h 1504774"/>
              <a:gd name="connsiteX4" fmla="*/ 2029432 w 2029432"/>
              <a:gd name="connsiteY4" fmla="*/ 1354297 h 1504774"/>
              <a:gd name="connsiteX5" fmla="*/ 1878955 w 2029432"/>
              <a:gd name="connsiteY5" fmla="*/ 1504774 h 1504774"/>
              <a:gd name="connsiteX6" fmla="*/ 150477 w 2029432"/>
              <a:gd name="connsiteY6" fmla="*/ 1504774 h 1504774"/>
              <a:gd name="connsiteX7" fmla="*/ 0 w 2029432"/>
              <a:gd name="connsiteY7" fmla="*/ 1354297 h 1504774"/>
              <a:gd name="connsiteX8" fmla="*/ 0 w 2029432"/>
              <a:gd name="connsiteY8" fmla="*/ 150477 h 15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9432" h="1504774">
                <a:moveTo>
                  <a:pt x="0" y="150477"/>
                </a:moveTo>
                <a:cubicBezTo>
                  <a:pt x="0" y="67371"/>
                  <a:pt x="67371" y="0"/>
                  <a:pt x="150477" y="0"/>
                </a:cubicBezTo>
                <a:lnTo>
                  <a:pt x="1878955" y="0"/>
                </a:lnTo>
                <a:cubicBezTo>
                  <a:pt x="1962061" y="0"/>
                  <a:pt x="2029432" y="67371"/>
                  <a:pt x="2029432" y="150477"/>
                </a:cubicBezTo>
                <a:lnTo>
                  <a:pt x="2029432" y="1354297"/>
                </a:lnTo>
                <a:cubicBezTo>
                  <a:pt x="2029432" y="1437403"/>
                  <a:pt x="1962061" y="1504774"/>
                  <a:pt x="1878955" y="1504774"/>
                </a:cubicBezTo>
                <a:lnTo>
                  <a:pt x="150477" y="1504774"/>
                </a:lnTo>
                <a:cubicBezTo>
                  <a:pt x="67371" y="1504774"/>
                  <a:pt x="0" y="1437403"/>
                  <a:pt x="0" y="1354297"/>
                </a:cubicBezTo>
                <a:lnTo>
                  <a:pt x="0" y="150477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0" vert="horz" wrap="square" lIns="116463" tIns="116463" rIns="116463" bIns="116463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>
                <a:solidFill>
                  <a:srgbClr val="222222"/>
                </a:solidFill>
                <a:latin typeface="Arial"/>
                <a:ea typeface="+mn-ea"/>
                <a:cs typeface="+mn-cs"/>
              </a:rPr>
              <a:t>Complete  Baseline Risk Assessment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DFA21F4-448A-8554-C4E6-07EE3BA609C7}"/>
              </a:ext>
            </a:extLst>
          </p:cNvPr>
          <p:cNvSpPr/>
          <p:nvPr/>
        </p:nvSpPr>
        <p:spPr>
          <a:xfrm>
            <a:off x="3434271" y="3081656"/>
            <a:ext cx="426266" cy="498651"/>
          </a:xfrm>
          <a:custGeom>
            <a:avLst/>
            <a:gdLst>
              <a:gd name="connsiteX0" fmla="*/ 0 w 426266"/>
              <a:gd name="connsiteY0" fmla="*/ 99730 h 498651"/>
              <a:gd name="connsiteX1" fmla="*/ 213133 w 426266"/>
              <a:gd name="connsiteY1" fmla="*/ 99730 h 498651"/>
              <a:gd name="connsiteX2" fmla="*/ 213133 w 426266"/>
              <a:gd name="connsiteY2" fmla="*/ 0 h 498651"/>
              <a:gd name="connsiteX3" fmla="*/ 426266 w 426266"/>
              <a:gd name="connsiteY3" fmla="*/ 249326 h 498651"/>
              <a:gd name="connsiteX4" fmla="*/ 213133 w 426266"/>
              <a:gd name="connsiteY4" fmla="*/ 498651 h 498651"/>
              <a:gd name="connsiteX5" fmla="*/ 213133 w 426266"/>
              <a:gd name="connsiteY5" fmla="*/ 398921 h 498651"/>
              <a:gd name="connsiteX6" fmla="*/ 0 w 426266"/>
              <a:gd name="connsiteY6" fmla="*/ 398921 h 498651"/>
              <a:gd name="connsiteX7" fmla="*/ 0 w 426266"/>
              <a:gd name="connsiteY7" fmla="*/ 99730 h 498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266" h="498651">
                <a:moveTo>
                  <a:pt x="0" y="99730"/>
                </a:moveTo>
                <a:lnTo>
                  <a:pt x="213133" y="99730"/>
                </a:lnTo>
                <a:lnTo>
                  <a:pt x="213133" y="0"/>
                </a:lnTo>
                <a:lnTo>
                  <a:pt x="426266" y="249326"/>
                </a:lnTo>
                <a:lnTo>
                  <a:pt x="213133" y="498651"/>
                </a:lnTo>
                <a:lnTo>
                  <a:pt x="213133" y="398921"/>
                </a:lnTo>
                <a:lnTo>
                  <a:pt x="0" y="398921"/>
                </a:lnTo>
                <a:lnTo>
                  <a:pt x="0" y="99730"/>
                </a:lnTo>
                <a:close/>
              </a:path>
            </a:pathLst>
          </a:custGeom>
          <a:solidFill>
            <a:srgbClr val="636363">
              <a:tint val="60000"/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99730" rIns="127880" bIns="99730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900" kern="1200">
              <a:solidFill>
                <a:sysClr val="window" lastClr="FFFFFF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0360FBC-FF64-7F93-3ED8-E115AA7AF17D}"/>
              </a:ext>
            </a:extLst>
          </p:cNvPr>
          <p:cNvSpPr/>
          <p:nvPr/>
        </p:nvSpPr>
        <p:spPr>
          <a:xfrm>
            <a:off x="3898135" y="2736621"/>
            <a:ext cx="2029432" cy="1188720"/>
          </a:xfrm>
          <a:custGeom>
            <a:avLst/>
            <a:gdLst>
              <a:gd name="connsiteX0" fmla="*/ 0 w 2029432"/>
              <a:gd name="connsiteY0" fmla="*/ 150477 h 1504774"/>
              <a:gd name="connsiteX1" fmla="*/ 150477 w 2029432"/>
              <a:gd name="connsiteY1" fmla="*/ 0 h 1504774"/>
              <a:gd name="connsiteX2" fmla="*/ 1878955 w 2029432"/>
              <a:gd name="connsiteY2" fmla="*/ 0 h 1504774"/>
              <a:gd name="connsiteX3" fmla="*/ 2029432 w 2029432"/>
              <a:gd name="connsiteY3" fmla="*/ 150477 h 1504774"/>
              <a:gd name="connsiteX4" fmla="*/ 2029432 w 2029432"/>
              <a:gd name="connsiteY4" fmla="*/ 1354297 h 1504774"/>
              <a:gd name="connsiteX5" fmla="*/ 1878955 w 2029432"/>
              <a:gd name="connsiteY5" fmla="*/ 1504774 h 1504774"/>
              <a:gd name="connsiteX6" fmla="*/ 150477 w 2029432"/>
              <a:gd name="connsiteY6" fmla="*/ 1504774 h 1504774"/>
              <a:gd name="connsiteX7" fmla="*/ 0 w 2029432"/>
              <a:gd name="connsiteY7" fmla="*/ 1354297 h 1504774"/>
              <a:gd name="connsiteX8" fmla="*/ 0 w 2029432"/>
              <a:gd name="connsiteY8" fmla="*/ 150477 h 15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9432" h="1504774">
                <a:moveTo>
                  <a:pt x="0" y="150477"/>
                </a:moveTo>
                <a:cubicBezTo>
                  <a:pt x="0" y="67371"/>
                  <a:pt x="67371" y="0"/>
                  <a:pt x="150477" y="0"/>
                </a:cubicBezTo>
                <a:lnTo>
                  <a:pt x="1878955" y="0"/>
                </a:lnTo>
                <a:cubicBezTo>
                  <a:pt x="1962061" y="0"/>
                  <a:pt x="2029432" y="67371"/>
                  <a:pt x="2029432" y="150477"/>
                </a:cubicBezTo>
                <a:lnTo>
                  <a:pt x="2029432" y="1354297"/>
                </a:lnTo>
                <a:cubicBezTo>
                  <a:pt x="2029432" y="1437403"/>
                  <a:pt x="1962061" y="1504774"/>
                  <a:pt x="1878955" y="1504774"/>
                </a:cubicBezTo>
                <a:lnTo>
                  <a:pt x="150477" y="1504774"/>
                </a:lnTo>
                <a:cubicBezTo>
                  <a:pt x="67371" y="1504774"/>
                  <a:pt x="0" y="1437403"/>
                  <a:pt x="0" y="1354297"/>
                </a:cubicBezTo>
                <a:lnTo>
                  <a:pt x="0" y="150477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0" vert="horz" wrap="square" lIns="131703" tIns="131703" rIns="131703" bIns="131703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>
                <a:solidFill>
                  <a:srgbClr val="222222"/>
                </a:solidFill>
                <a:latin typeface="Arial"/>
                <a:ea typeface="+mn-ea"/>
                <a:cs typeface="+mn-cs"/>
              </a:rPr>
              <a:t>Review the Results with Task Force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DFD3A6E-2E51-8E3F-5956-D4730435E993}"/>
              </a:ext>
            </a:extLst>
          </p:cNvPr>
          <p:cNvSpPr/>
          <p:nvPr/>
        </p:nvSpPr>
        <p:spPr>
          <a:xfrm>
            <a:off x="5996630" y="3081656"/>
            <a:ext cx="426266" cy="498651"/>
          </a:xfrm>
          <a:custGeom>
            <a:avLst/>
            <a:gdLst>
              <a:gd name="connsiteX0" fmla="*/ 0 w 426266"/>
              <a:gd name="connsiteY0" fmla="*/ 99730 h 498651"/>
              <a:gd name="connsiteX1" fmla="*/ 213133 w 426266"/>
              <a:gd name="connsiteY1" fmla="*/ 99730 h 498651"/>
              <a:gd name="connsiteX2" fmla="*/ 213133 w 426266"/>
              <a:gd name="connsiteY2" fmla="*/ 0 h 498651"/>
              <a:gd name="connsiteX3" fmla="*/ 426266 w 426266"/>
              <a:gd name="connsiteY3" fmla="*/ 249326 h 498651"/>
              <a:gd name="connsiteX4" fmla="*/ 213133 w 426266"/>
              <a:gd name="connsiteY4" fmla="*/ 498651 h 498651"/>
              <a:gd name="connsiteX5" fmla="*/ 213133 w 426266"/>
              <a:gd name="connsiteY5" fmla="*/ 398921 h 498651"/>
              <a:gd name="connsiteX6" fmla="*/ 0 w 426266"/>
              <a:gd name="connsiteY6" fmla="*/ 398921 h 498651"/>
              <a:gd name="connsiteX7" fmla="*/ 0 w 426266"/>
              <a:gd name="connsiteY7" fmla="*/ 99730 h 498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266" h="498651">
                <a:moveTo>
                  <a:pt x="0" y="99730"/>
                </a:moveTo>
                <a:lnTo>
                  <a:pt x="213133" y="99730"/>
                </a:lnTo>
                <a:lnTo>
                  <a:pt x="213133" y="0"/>
                </a:lnTo>
                <a:lnTo>
                  <a:pt x="426266" y="249326"/>
                </a:lnTo>
                <a:lnTo>
                  <a:pt x="213133" y="498651"/>
                </a:lnTo>
                <a:lnTo>
                  <a:pt x="213133" y="398921"/>
                </a:lnTo>
                <a:lnTo>
                  <a:pt x="0" y="398921"/>
                </a:lnTo>
                <a:lnTo>
                  <a:pt x="0" y="99730"/>
                </a:lnTo>
                <a:close/>
              </a:path>
            </a:pathLst>
          </a:custGeom>
          <a:solidFill>
            <a:srgbClr val="636363">
              <a:tint val="60000"/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99730" rIns="127880" bIns="99730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900" kern="1200">
              <a:solidFill>
                <a:sysClr val="window" lastClr="FFFFFF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E6499BC-6048-633C-8E02-030455D60860}"/>
              </a:ext>
            </a:extLst>
          </p:cNvPr>
          <p:cNvSpPr/>
          <p:nvPr/>
        </p:nvSpPr>
        <p:spPr>
          <a:xfrm>
            <a:off x="6487998" y="2736621"/>
            <a:ext cx="2198853" cy="1188720"/>
          </a:xfrm>
          <a:custGeom>
            <a:avLst/>
            <a:gdLst>
              <a:gd name="connsiteX0" fmla="*/ 0 w 2198853"/>
              <a:gd name="connsiteY0" fmla="*/ 150477 h 1504774"/>
              <a:gd name="connsiteX1" fmla="*/ 150477 w 2198853"/>
              <a:gd name="connsiteY1" fmla="*/ 0 h 1504774"/>
              <a:gd name="connsiteX2" fmla="*/ 2048376 w 2198853"/>
              <a:gd name="connsiteY2" fmla="*/ 0 h 1504774"/>
              <a:gd name="connsiteX3" fmla="*/ 2198853 w 2198853"/>
              <a:gd name="connsiteY3" fmla="*/ 150477 h 1504774"/>
              <a:gd name="connsiteX4" fmla="*/ 2198853 w 2198853"/>
              <a:gd name="connsiteY4" fmla="*/ 1354297 h 1504774"/>
              <a:gd name="connsiteX5" fmla="*/ 2048376 w 2198853"/>
              <a:gd name="connsiteY5" fmla="*/ 1504774 h 1504774"/>
              <a:gd name="connsiteX6" fmla="*/ 150477 w 2198853"/>
              <a:gd name="connsiteY6" fmla="*/ 1504774 h 1504774"/>
              <a:gd name="connsiteX7" fmla="*/ 0 w 2198853"/>
              <a:gd name="connsiteY7" fmla="*/ 1354297 h 1504774"/>
              <a:gd name="connsiteX8" fmla="*/ 0 w 2198853"/>
              <a:gd name="connsiteY8" fmla="*/ 150477 h 15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8853" h="1504774">
                <a:moveTo>
                  <a:pt x="0" y="150477"/>
                </a:moveTo>
                <a:cubicBezTo>
                  <a:pt x="0" y="67371"/>
                  <a:pt x="67371" y="0"/>
                  <a:pt x="150477" y="0"/>
                </a:cubicBezTo>
                <a:lnTo>
                  <a:pt x="2048376" y="0"/>
                </a:lnTo>
                <a:cubicBezTo>
                  <a:pt x="2131482" y="0"/>
                  <a:pt x="2198853" y="67371"/>
                  <a:pt x="2198853" y="150477"/>
                </a:cubicBezTo>
                <a:lnTo>
                  <a:pt x="2198853" y="1354297"/>
                </a:lnTo>
                <a:cubicBezTo>
                  <a:pt x="2198853" y="1437403"/>
                  <a:pt x="2131482" y="1504774"/>
                  <a:pt x="2048376" y="1504774"/>
                </a:cubicBezTo>
                <a:lnTo>
                  <a:pt x="150477" y="1504774"/>
                </a:lnTo>
                <a:cubicBezTo>
                  <a:pt x="67371" y="1504774"/>
                  <a:pt x="0" y="1437403"/>
                  <a:pt x="0" y="1354297"/>
                </a:cubicBezTo>
                <a:lnTo>
                  <a:pt x="0" y="150477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0" vert="horz" wrap="square" lIns="131703" tIns="131703" rIns="131703" bIns="131703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>
                <a:solidFill>
                  <a:srgbClr val="222222"/>
                </a:solidFill>
                <a:latin typeface="Arial"/>
                <a:ea typeface="+mn-ea"/>
                <a:cs typeface="+mn-cs"/>
              </a:rPr>
              <a:t>Finalize Risk Assessment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CC1DE02-81A0-CC05-91B6-97D50EB0C7B6}"/>
              </a:ext>
            </a:extLst>
          </p:cNvPr>
          <p:cNvSpPr/>
          <p:nvPr/>
        </p:nvSpPr>
        <p:spPr>
          <a:xfrm>
            <a:off x="8765998" y="3081656"/>
            <a:ext cx="426266" cy="498651"/>
          </a:xfrm>
          <a:custGeom>
            <a:avLst/>
            <a:gdLst>
              <a:gd name="connsiteX0" fmla="*/ 0 w 426266"/>
              <a:gd name="connsiteY0" fmla="*/ 99730 h 498651"/>
              <a:gd name="connsiteX1" fmla="*/ 213133 w 426266"/>
              <a:gd name="connsiteY1" fmla="*/ 99730 h 498651"/>
              <a:gd name="connsiteX2" fmla="*/ 213133 w 426266"/>
              <a:gd name="connsiteY2" fmla="*/ 0 h 498651"/>
              <a:gd name="connsiteX3" fmla="*/ 426266 w 426266"/>
              <a:gd name="connsiteY3" fmla="*/ 249326 h 498651"/>
              <a:gd name="connsiteX4" fmla="*/ 213133 w 426266"/>
              <a:gd name="connsiteY4" fmla="*/ 498651 h 498651"/>
              <a:gd name="connsiteX5" fmla="*/ 213133 w 426266"/>
              <a:gd name="connsiteY5" fmla="*/ 398921 h 498651"/>
              <a:gd name="connsiteX6" fmla="*/ 0 w 426266"/>
              <a:gd name="connsiteY6" fmla="*/ 398921 h 498651"/>
              <a:gd name="connsiteX7" fmla="*/ 0 w 426266"/>
              <a:gd name="connsiteY7" fmla="*/ 99730 h 498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6266" h="498651">
                <a:moveTo>
                  <a:pt x="0" y="99730"/>
                </a:moveTo>
                <a:lnTo>
                  <a:pt x="213133" y="99730"/>
                </a:lnTo>
                <a:lnTo>
                  <a:pt x="213133" y="0"/>
                </a:lnTo>
                <a:lnTo>
                  <a:pt x="426266" y="249326"/>
                </a:lnTo>
                <a:lnTo>
                  <a:pt x="213133" y="498651"/>
                </a:lnTo>
                <a:lnTo>
                  <a:pt x="213133" y="398921"/>
                </a:lnTo>
                <a:lnTo>
                  <a:pt x="0" y="398921"/>
                </a:lnTo>
                <a:lnTo>
                  <a:pt x="0" y="99730"/>
                </a:lnTo>
                <a:close/>
              </a:path>
            </a:pathLst>
          </a:custGeom>
          <a:solidFill>
            <a:srgbClr val="636363">
              <a:tint val="60000"/>
              <a:hueOff val="0"/>
              <a:satOff val="0"/>
              <a:lumOff val="0"/>
              <a:alphaOff val="0"/>
            </a:srgb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99730" rIns="127880" bIns="99730" numCol="1" spcCol="1270" anchor="ctr" anchorCtr="0">
            <a:noAutofit/>
          </a:bodyPr>
          <a:lstStyle/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900" kern="1200">
              <a:solidFill>
                <a:sysClr val="window" lastClr="FFFFFF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4A857D7-AE2F-898E-2934-D057FB23BDDD}"/>
              </a:ext>
            </a:extLst>
          </p:cNvPr>
          <p:cNvSpPr/>
          <p:nvPr/>
        </p:nvSpPr>
        <p:spPr>
          <a:xfrm>
            <a:off x="9255993" y="2736621"/>
            <a:ext cx="2029432" cy="1188720"/>
          </a:xfrm>
          <a:custGeom>
            <a:avLst/>
            <a:gdLst>
              <a:gd name="connsiteX0" fmla="*/ 0 w 2029432"/>
              <a:gd name="connsiteY0" fmla="*/ 150477 h 1504774"/>
              <a:gd name="connsiteX1" fmla="*/ 150477 w 2029432"/>
              <a:gd name="connsiteY1" fmla="*/ 0 h 1504774"/>
              <a:gd name="connsiteX2" fmla="*/ 1878955 w 2029432"/>
              <a:gd name="connsiteY2" fmla="*/ 0 h 1504774"/>
              <a:gd name="connsiteX3" fmla="*/ 2029432 w 2029432"/>
              <a:gd name="connsiteY3" fmla="*/ 150477 h 1504774"/>
              <a:gd name="connsiteX4" fmla="*/ 2029432 w 2029432"/>
              <a:gd name="connsiteY4" fmla="*/ 1354297 h 1504774"/>
              <a:gd name="connsiteX5" fmla="*/ 1878955 w 2029432"/>
              <a:gd name="connsiteY5" fmla="*/ 1504774 h 1504774"/>
              <a:gd name="connsiteX6" fmla="*/ 150477 w 2029432"/>
              <a:gd name="connsiteY6" fmla="*/ 1504774 h 1504774"/>
              <a:gd name="connsiteX7" fmla="*/ 0 w 2029432"/>
              <a:gd name="connsiteY7" fmla="*/ 1354297 h 1504774"/>
              <a:gd name="connsiteX8" fmla="*/ 0 w 2029432"/>
              <a:gd name="connsiteY8" fmla="*/ 150477 h 15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29432" h="1504774">
                <a:moveTo>
                  <a:pt x="0" y="150477"/>
                </a:moveTo>
                <a:cubicBezTo>
                  <a:pt x="0" y="67371"/>
                  <a:pt x="67371" y="0"/>
                  <a:pt x="150477" y="0"/>
                </a:cubicBezTo>
                <a:lnTo>
                  <a:pt x="1878955" y="0"/>
                </a:lnTo>
                <a:cubicBezTo>
                  <a:pt x="1962061" y="0"/>
                  <a:pt x="2029432" y="67371"/>
                  <a:pt x="2029432" y="150477"/>
                </a:cubicBezTo>
                <a:lnTo>
                  <a:pt x="2029432" y="1354297"/>
                </a:lnTo>
                <a:cubicBezTo>
                  <a:pt x="2029432" y="1437403"/>
                  <a:pt x="1962061" y="1504774"/>
                  <a:pt x="1878955" y="1504774"/>
                </a:cubicBezTo>
                <a:lnTo>
                  <a:pt x="150477" y="1504774"/>
                </a:lnTo>
                <a:cubicBezTo>
                  <a:pt x="67371" y="1504774"/>
                  <a:pt x="0" y="1437403"/>
                  <a:pt x="0" y="1354297"/>
                </a:cubicBezTo>
                <a:lnTo>
                  <a:pt x="0" y="150477"/>
                </a:lnTo>
                <a:close/>
              </a:path>
            </a:pathLst>
          </a:cu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0" vert="horz" wrap="square" lIns="131703" tIns="131703" rIns="131703" bIns="131703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>
                <a:solidFill>
                  <a:srgbClr val="222222"/>
                </a:solidFill>
                <a:latin typeface="Arial"/>
                <a:ea typeface="+mn-ea"/>
                <a:cs typeface="+mn-cs"/>
              </a:rPr>
              <a:t>Incorporate into DRP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217E2F-4EB0-BEA4-53C1-6C49DA42F26D}"/>
              </a:ext>
            </a:extLst>
          </p:cNvPr>
          <p:cNvSpPr txBox="1"/>
          <p:nvPr/>
        </p:nvSpPr>
        <p:spPr>
          <a:xfrm>
            <a:off x="1329520" y="4018583"/>
            <a:ext cx="2029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marR="0" lvl="0" indent="-1127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rPr>
              <a:t>Using the DWR’s Water Shortage Vulnerability Explorer (WSVE) Tool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588733-E966-49E7-507A-66BED898D7F0}"/>
              </a:ext>
            </a:extLst>
          </p:cNvPr>
          <p:cNvSpPr txBox="1"/>
          <p:nvPr/>
        </p:nvSpPr>
        <p:spPr>
          <a:xfrm>
            <a:off x="6485253" y="4018583"/>
            <a:ext cx="21988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marR="0" lvl="0" indent="-1127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rPr>
              <a:t>Incorporate feedback and additional data from PCT and Task Force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D83B763-6627-C0E8-5A84-31EE1DD6F7F9}"/>
              </a:ext>
            </a:extLst>
          </p:cNvPr>
          <p:cNvSpPr txBox="1"/>
          <p:nvPr/>
        </p:nvSpPr>
        <p:spPr>
          <a:xfrm>
            <a:off x="9255994" y="4018583"/>
            <a:ext cx="2198854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marR="0" lvl="0" indent="-1127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rPr>
              <a:t>Becomes Chapter 3 of DRP, plus the Exhibits Appendix</a:t>
            </a:r>
          </a:p>
          <a:p>
            <a:pPr marL="112713" marR="0" lvl="0" indent="-1127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rPr>
              <a:t>Outcomes inform </a:t>
            </a:r>
            <a:r>
              <a:rPr kumimoji="0" lang="en-US" sz="1400" b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rPr>
              <a:t>the short-term actions and long-term </a:t>
            </a:r>
            <a:r>
              <a:rPr lang="en-US" sz="1400" kern="0"/>
              <a:t>strategies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B940DDE7-9EDA-1023-6536-4B8475578488}"/>
              </a:ext>
            </a:extLst>
          </p:cNvPr>
          <p:cNvSpPr/>
          <p:nvPr/>
        </p:nvSpPr>
        <p:spPr>
          <a:xfrm>
            <a:off x="4777919" y="2034151"/>
            <a:ext cx="193040" cy="316854"/>
          </a:xfrm>
          <a:prstGeom prst="down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52B3E4A-6880-0CCF-B580-56F3ED6AF2EB}"/>
              </a:ext>
            </a:extLst>
          </p:cNvPr>
          <p:cNvSpPr txBox="1"/>
          <p:nvPr/>
        </p:nvSpPr>
        <p:spPr>
          <a:xfrm>
            <a:off x="4266156" y="1468817"/>
            <a:ext cx="1216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Today’s Meeting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B48EDB-14DB-4E9E-7E19-1C958D4D1278}"/>
              </a:ext>
            </a:extLst>
          </p:cNvPr>
          <p:cNvSpPr txBox="1"/>
          <p:nvPr/>
        </p:nvSpPr>
        <p:spPr>
          <a:xfrm>
            <a:off x="3813424" y="4018583"/>
            <a:ext cx="2198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marR="0" lvl="0" indent="-112713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rPr>
              <a:t>Submit to Task Force for Review</a:t>
            </a:r>
          </a:p>
        </p:txBody>
      </p:sp>
    </p:spTree>
    <p:extLst>
      <p:ext uri="{BB962C8B-B14F-4D97-AF65-F5344CB8AC3E}">
        <p14:creationId xmlns:p14="http://schemas.microsoft.com/office/powerpoint/2010/main" val="1249258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Physical Vulnerability Score Methodology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numCol="1"/>
          <a:lstStyle/>
          <a:p>
            <a:r>
              <a:rPr lang="en-US" sz="2400"/>
              <a:t>Identified 17 indicators of physical vulnerability of domestic wells and SSWSs to water shortages </a:t>
            </a:r>
          </a:p>
          <a:p>
            <a:r>
              <a:rPr lang="en-US" sz="2400"/>
              <a:t>Calculate a value for each indicator</a:t>
            </a:r>
          </a:p>
          <a:p>
            <a:r>
              <a:rPr lang="en-US" sz="2400"/>
              <a:t>Indicators’ values are multiplied by their corresponding weighting and summed to determine the total physical vulnerability score</a:t>
            </a:r>
          </a:p>
          <a:p>
            <a:pPr lvl="1"/>
            <a:r>
              <a:rPr lang="en-US" sz="2000"/>
              <a:t>Indicators weighted based on perceived vulnerability influence</a:t>
            </a:r>
          </a:p>
          <a:p>
            <a:pPr lvl="1"/>
            <a:r>
              <a:rPr lang="en-US" sz="2000"/>
              <a:t>Aligns with the State Water Board SAFER Program’s Needs Assessment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6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B1C79C-4DF7-F0B4-F9B6-8131D29267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/>
              <a:t>Physical Vulnerability Indicators with Weights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AD4947-D6D3-2495-063D-B86912008D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53E32F-E7E4-4758-F021-B0FCF7B68C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1292060-0358-034B-40FA-664A0C35E0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708207"/>
              </p:ext>
            </p:extLst>
          </p:nvPr>
        </p:nvGraphicFramePr>
        <p:xfrm>
          <a:off x="699588" y="2182947"/>
          <a:ext cx="3383280" cy="16154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135724">
                  <a:extLst>
                    <a:ext uri="{9D8B030D-6E8A-4147-A177-3AD203B41FA5}">
                      <a16:colId xmlns:a16="http://schemas.microsoft.com/office/drawing/2014/main" val="1738481492"/>
                    </a:ext>
                  </a:extLst>
                </a:gridCol>
                <a:gridCol w="247556">
                  <a:extLst>
                    <a:ext uri="{9D8B030D-6E8A-4147-A177-3AD203B41FA5}">
                      <a16:colId xmlns:a16="http://schemas.microsoft.com/office/drawing/2014/main" val="3628729355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Climate Change Conditions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21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Projected Temperature Shift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38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Saltwater Intrusion in Coastal Groundwater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80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Wildfire Increase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09661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05CB5D-CF75-15FA-52C3-2DFC3A865A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379356"/>
              </p:ext>
            </p:extLst>
          </p:nvPr>
        </p:nvGraphicFramePr>
        <p:xfrm>
          <a:off x="4221480" y="2182947"/>
          <a:ext cx="3749040" cy="421132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474720">
                  <a:extLst>
                    <a:ext uri="{9D8B030D-6E8A-4147-A177-3AD203B41FA5}">
                      <a16:colId xmlns:a16="http://schemas.microsoft.com/office/drawing/2014/main" val="1738481492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3628729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Current and Recent Environmental Conditions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21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200" b="0" dirty="0"/>
                        <a:t>2024 Precipitation Pattern</a:t>
                      </a:r>
                      <a:endParaRPr lang="en-US" sz="1200" b="0" dirty="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38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200" b="0" dirty="0"/>
                        <a:t>Consecutive Dry Years Between 2020 and 2024</a:t>
                      </a:r>
                      <a:endParaRPr lang="en-US" sz="1200" b="0" dirty="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80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/>
                        <a:t>Wildfire Risk</a:t>
                      </a:r>
                      <a:endParaRPr lang="en-US" sz="1200" b="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054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/>
                        <a:t>Fractured Rock Area</a:t>
                      </a:r>
                      <a:endParaRPr lang="en-US" sz="1200" b="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358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/>
                        <a:t>Presence of Subsidence</a:t>
                      </a:r>
                      <a:endParaRPr lang="en-US" sz="1200" b="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73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/>
                        <a:t>Current Saltwater Incursion</a:t>
                      </a:r>
                      <a:endParaRPr lang="en-US" sz="1200" b="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143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/>
                        <a:t>Critically </a:t>
                      </a:r>
                      <a:r>
                        <a:rPr lang="en-US" sz="1200" b="0" err="1"/>
                        <a:t>Overdrafted</a:t>
                      </a:r>
                      <a:r>
                        <a:rPr lang="en-US" sz="1200" b="0"/>
                        <a:t> Basin</a:t>
                      </a:r>
                      <a:endParaRPr lang="en-US" sz="1200" b="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1168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/>
                        <a:t>Chronically Declining Water Levels</a:t>
                      </a:r>
                      <a:endParaRPr lang="en-US" sz="1200" b="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504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200" b="0"/>
                        <a:t>Presence and Amount of Irrigated Agriculture</a:t>
                      </a:r>
                      <a:endParaRPr lang="en-US" sz="1200" b="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09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200" b="0">
                          <a:latin typeface="+mn-lt"/>
                          <a:cs typeface="Arial"/>
                        </a:rPr>
                        <a:t>Groundwater Water Quality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799158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909CC4F-5C59-AF55-6AE5-B61E75281A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865479"/>
              </p:ext>
            </p:extLst>
          </p:nvPr>
        </p:nvGraphicFramePr>
        <p:xfrm>
          <a:off x="8109132" y="2182947"/>
          <a:ext cx="4023360" cy="198628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3749040">
                  <a:extLst>
                    <a:ext uri="{9D8B030D-6E8A-4147-A177-3AD203B41FA5}">
                      <a16:colId xmlns:a16="http://schemas.microsoft.com/office/drawing/2014/main" val="1738481492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3628729355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Infrastructure Conditions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21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/>
                      <a:r>
                        <a:rPr lang="en-US" sz="1200"/>
                        <a:t>Density of Domestic Wells in Fractured Rock Basins</a:t>
                      </a:r>
                      <a:endParaRPr lang="en-US" sz="120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38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Dry Well Susceptibility in Alluvial Basins</a:t>
                      </a:r>
                      <a:endParaRPr lang="en-US" sz="120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80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Dry Well Susceptibility in Fracture Rock Basins</a:t>
                      </a:r>
                      <a:endParaRPr 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09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Reported Household Outages on Wells</a:t>
                      </a:r>
                      <a:endParaRPr 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3625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261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B1C79C-4DF7-F0B4-F9B6-8131D29267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/>
              <a:t>Social Vulnerability Score Methodology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AD4947-D6D3-2495-063D-B86912008D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53E32F-E7E4-4758-F021-B0FCF7B68C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1292060-0358-034B-40FA-664A0C35E086}"/>
              </a:ext>
            </a:extLst>
          </p:cNvPr>
          <p:cNvGraphicFramePr>
            <a:graphicFrameLocks noGrp="1"/>
          </p:cNvGraphicFramePr>
          <p:nvPr/>
        </p:nvGraphicFramePr>
        <p:xfrm>
          <a:off x="5907315" y="2078444"/>
          <a:ext cx="2560320" cy="16154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173848149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Socioeconomic Status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21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Poverty Level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38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Unemployment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80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/>
                        <a:t>Per Capita Income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09661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05CB5D-CF75-15FA-52C3-2DFC3A865AA4}"/>
              </a:ext>
            </a:extLst>
          </p:cNvPr>
          <p:cNvGraphicFramePr>
            <a:graphicFrameLocks noGrp="1"/>
          </p:cNvGraphicFramePr>
          <p:nvPr/>
        </p:nvGraphicFramePr>
        <p:xfrm>
          <a:off x="8908145" y="3157231"/>
          <a:ext cx="2560320" cy="12446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173848149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Language and Education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21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200" b="0"/>
                        <a:t>Education Attainment</a:t>
                      </a:r>
                      <a:endParaRPr lang="en-US" sz="1200" b="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38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200" b="0" dirty="0">
                          <a:latin typeface="+mn-lt"/>
                          <a:cs typeface="Arial"/>
                        </a:rPr>
                        <a:t>English Language Proficiency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80146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909CC4F-5C59-AF55-6AE5-B61E75281A4C}"/>
              </a:ext>
            </a:extLst>
          </p:cNvPr>
          <p:cNvGraphicFramePr>
            <a:graphicFrameLocks noGrp="1"/>
          </p:cNvGraphicFramePr>
          <p:nvPr/>
        </p:nvGraphicFramePr>
        <p:xfrm>
          <a:off x="5907315" y="4310016"/>
          <a:ext cx="2505456" cy="235712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505456">
                  <a:extLst>
                    <a:ext uri="{9D8B030D-6E8A-4147-A177-3AD203B41FA5}">
                      <a16:colId xmlns:a16="http://schemas.microsoft.com/office/drawing/2014/main" val="173848149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Demographics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21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/>
                      <a:r>
                        <a:rPr lang="en-US" sz="1200">
                          <a:latin typeface="+mn-lt"/>
                          <a:cs typeface="Arial"/>
                        </a:rPr>
                        <a:t>Elderly Population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38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latin typeface="+mn-lt"/>
                          <a:cs typeface="Arial"/>
                        </a:rPr>
                        <a:t>Non-Adult Population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80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latin typeface="+mn-lt"/>
                          <a:cs typeface="Arial"/>
                        </a:rPr>
                        <a:t>Minority Population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858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latin typeface="+mn-lt"/>
                        </a:rPr>
                        <a:t>Disability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09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latin typeface="+mn-lt"/>
                        </a:rPr>
                        <a:t>Single Parent Households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362552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47A60EF-4B1D-94E1-28EA-8313CC191592}"/>
              </a:ext>
            </a:extLst>
          </p:cNvPr>
          <p:cNvGraphicFramePr>
            <a:graphicFrameLocks noGrp="1"/>
          </p:cNvGraphicFramePr>
          <p:nvPr/>
        </p:nvGraphicFramePr>
        <p:xfrm>
          <a:off x="8908145" y="4720984"/>
          <a:ext cx="2560320" cy="198628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173848149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tx1"/>
                          </a:solidFill>
                        </a:rPr>
                        <a:t>Housing and Transportation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21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/>
                      <a:r>
                        <a:rPr lang="en-US" sz="1200"/>
                        <a:t>Multi-Unit-Housed Population</a:t>
                      </a:r>
                      <a:endParaRPr lang="en-US" sz="120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38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Mobile Home-Housed Population</a:t>
                      </a:r>
                      <a:endParaRPr lang="en-US" sz="120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180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/>
                        <a:t>Crowded Conditions</a:t>
                      </a:r>
                      <a:endParaRPr 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09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 Vehicle Access</a:t>
                      </a:r>
                      <a:endParaRPr 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3625526"/>
                  </a:ext>
                </a:extLst>
              </a:tr>
            </a:tbl>
          </a:graphicData>
        </a:graphic>
      </p:graphicFrame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B43B75B-1B10-A608-1599-4691C36DA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4524103" cy="4314825"/>
          </a:xfrm>
        </p:spPr>
        <p:txBody>
          <a:bodyPr numCol="1"/>
          <a:lstStyle/>
          <a:p>
            <a:r>
              <a:rPr lang="en-US" sz="1800"/>
              <a:t>Applied methodology used by the Center for Disease Control for its social vulnerability index</a:t>
            </a:r>
          </a:p>
          <a:p>
            <a:r>
              <a:rPr lang="en-US" sz="1800"/>
              <a:t>Indicators primarily sourced from 2020 Census data</a:t>
            </a:r>
          </a:p>
          <a:p>
            <a:r>
              <a:rPr lang="en-US" sz="1800"/>
              <a:t>Indicators are normalized from 0 to 1 across the state and summed to get the Total Social Vulnerability Score. </a:t>
            </a:r>
          </a:p>
          <a:p>
            <a:endParaRPr lang="en-US" sz="180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78BE989-5188-93B6-5954-1A0D1E2D8812}"/>
              </a:ext>
            </a:extLst>
          </p:cNvPr>
          <p:cNvGraphicFramePr>
            <a:graphicFrameLocks noGrp="1"/>
          </p:cNvGraphicFramePr>
          <p:nvPr/>
        </p:nvGraphicFramePr>
        <p:xfrm>
          <a:off x="8908145" y="2078444"/>
          <a:ext cx="2560320" cy="87376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173848149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Race and Ethnicity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21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en-US" sz="1200" b="0" dirty="0"/>
                        <a:t>Persons of Color</a:t>
                      </a:r>
                      <a:endParaRPr lang="en-US" sz="1200" b="0" dirty="0">
                        <a:latin typeface="+mn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388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947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8EF985D-080F-8C25-326E-4F1299198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691" y="4923038"/>
            <a:ext cx="2168430" cy="11473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572D3A-179F-97EB-CABF-E4A9EBC00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066" y="3435614"/>
            <a:ext cx="2312909" cy="12717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FE09E2-E54C-1DD4-CAA9-16860BE90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117" y="4384531"/>
            <a:ext cx="2460473" cy="13401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0C4BF0-76DA-065B-38A9-9699763378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11" t="4811" r="6534" b="22479"/>
          <a:stretch/>
        </p:blipFill>
        <p:spPr>
          <a:xfrm>
            <a:off x="3753461" y="4590572"/>
            <a:ext cx="3124747" cy="1640039"/>
          </a:xfrm>
          <a:prstGeom prst="rect">
            <a:avLst/>
          </a:prstGeom>
          <a:ln>
            <a:noFill/>
          </a:ln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Risk Assessment Analysis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0AE5BD-87C2-A548-DDD4-36779F56B992}"/>
              </a:ext>
            </a:extLst>
          </p:cNvPr>
          <p:cNvSpPr txBox="1"/>
          <p:nvPr/>
        </p:nvSpPr>
        <p:spPr>
          <a:xfrm>
            <a:off x="850513" y="1895899"/>
            <a:ext cx="19268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Use DWR Risk Assessment tool to evaluate physical and social vulnerabilities within the county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58FE22-83F5-EF2D-CD97-E0931DAAA7E7}"/>
              </a:ext>
            </a:extLst>
          </p:cNvPr>
          <p:cNvSpPr txBox="1"/>
          <p:nvPr/>
        </p:nvSpPr>
        <p:spPr>
          <a:xfrm>
            <a:off x="4423374" y="3561797"/>
            <a:ext cx="17695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Merge with SSWS and domestic wells to determine where the two overlap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DD8357-97D1-555C-EC5E-2512E1CD3D55}"/>
              </a:ext>
            </a:extLst>
          </p:cNvPr>
          <p:cNvSpPr txBox="1"/>
          <p:nvPr/>
        </p:nvSpPr>
        <p:spPr>
          <a:xfrm>
            <a:off x="7494993" y="6122696"/>
            <a:ext cx="2533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Determine what indicators drive physical vulnerability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138BFA-E7F3-AE78-71DD-4FD9E2AA7F9E}"/>
              </a:ext>
            </a:extLst>
          </p:cNvPr>
          <p:cNvSpPr txBox="1"/>
          <p:nvPr/>
        </p:nvSpPr>
        <p:spPr>
          <a:xfrm>
            <a:off x="10256971" y="5761814"/>
            <a:ext cx="18493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Characterize how social vulnerabilities intersect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41B2161-F5A4-F52B-CE17-B30C1759B596}"/>
              </a:ext>
            </a:extLst>
          </p:cNvPr>
          <p:cNvSpPr/>
          <p:nvPr/>
        </p:nvSpPr>
        <p:spPr>
          <a:xfrm>
            <a:off x="663747" y="1624256"/>
            <a:ext cx="329855" cy="329855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DB2E8DF-6C38-F389-3B34-7ECB8393FAB8}"/>
              </a:ext>
            </a:extLst>
          </p:cNvPr>
          <p:cNvSpPr/>
          <p:nvPr/>
        </p:nvSpPr>
        <p:spPr>
          <a:xfrm>
            <a:off x="4096521" y="3557992"/>
            <a:ext cx="329855" cy="329855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119F762-DEA7-A217-A54C-656A79C69E41}"/>
              </a:ext>
            </a:extLst>
          </p:cNvPr>
          <p:cNvSpPr/>
          <p:nvPr/>
        </p:nvSpPr>
        <p:spPr>
          <a:xfrm>
            <a:off x="7165138" y="6131976"/>
            <a:ext cx="329855" cy="329855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7752E59-EBF2-A7DE-D298-D052AE012C54}"/>
              </a:ext>
            </a:extLst>
          </p:cNvPr>
          <p:cNvSpPr/>
          <p:nvPr/>
        </p:nvSpPr>
        <p:spPr>
          <a:xfrm>
            <a:off x="9927116" y="5758762"/>
            <a:ext cx="329855" cy="329855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</a:t>
            </a:r>
          </a:p>
        </p:txBody>
      </p:sp>
      <p:sp>
        <p:nvSpPr>
          <p:cNvPr id="32" name="Arrow: Bent 31">
            <a:extLst>
              <a:ext uri="{FF2B5EF4-FFF2-40B4-BE49-F238E27FC236}">
                <a16:creationId xmlns:a16="http://schemas.microsoft.com/office/drawing/2014/main" id="{B95E0FCD-146D-5B1E-5426-948C05B37CFD}"/>
              </a:ext>
            </a:extLst>
          </p:cNvPr>
          <p:cNvSpPr/>
          <p:nvPr/>
        </p:nvSpPr>
        <p:spPr>
          <a:xfrm rot="5400000">
            <a:off x="4454513" y="2577169"/>
            <a:ext cx="978661" cy="1020998"/>
          </a:xfrm>
          <a:prstGeom prst="ben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Arrow: Bent 32">
            <a:extLst>
              <a:ext uri="{FF2B5EF4-FFF2-40B4-BE49-F238E27FC236}">
                <a16:creationId xmlns:a16="http://schemas.microsoft.com/office/drawing/2014/main" id="{EA961644-A602-63C3-3343-E6302127C708}"/>
              </a:ext>
            </a:extLst>
          </p:cNvPr>
          <p:cNvSpPr/>
          <p:nvPr/>
        </p:nvSpPr>
        <p:spPr>
          <a:xfrm rot="5400000" flipV="1">
            <a:off x="4980211" y="2580364"/>
            <a:ext cx="978661" cy="1020998"/>
          </a:xfrm>
          <a:prstGeom prst="ben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F6161BC-CFCB-BA27-3CA2-22C59DD2D8CF}"/>
              </a:ext>
            </a:extLst>
          </p:cNvPr>
          <p:cNvCxnSpPr>
            <a:cxnSpLocks/>
          </p:cNvCxnSpPr>
          <p:nvPr/>
        </p:nvCxnSpPr>
        <p:spPr>
          <a:xfrm flipV="1">
            <a:off x="6376326" y="4384531"/>
            <a:ext cx="995473" cy="7279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CD6174D-93FD-6E94-8D44-1F688FB087D2}"/>
              </a:ext>
            </a:extLst>
          </p:cNvPr>
          <p:cNvCxnSpPr>
            <a:cxnSpLocks/>
          </p:cNvCxnSpPr>
          <p:nvPr/>
        </p:nvCxnSpPr>
        <p:spPr>
          <a:xfrm>
            <a:off x="6396585" y="5112489"/>
            <a:ext cx="1327008" cy="3842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320673F-158C-48AD-8112-48FBE59599C6}"/>
              </a:ext>
            </a:extLst>
          </p:cNvPr>
          <p:cNvCxnSpPr>
            <a:cxnSpLocks/>
          </p:cNvCxnSpPr>
          <p:nvPr/>
        </p:nvCxnSpPr>
        <p:spPr>
          <a:xfrm>
            <a:off x="6376326" y="5112489"/>
            <a:ext cx="395377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F981CF1A-C563-0017-4917-C8332FDF7F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0886" y="1998840"/>
            <a:ext cx="1926889" cy="1093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6B5F74-A725-6E53-6F31-E2200BFEDF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8880" y="1845668"/>
            <a:ext cx="2345267" cy="134015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0081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5573F-3CF0-40C4-C4DB-0CD48D01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A28F4-0A01-2CCD-A721-DEEF83F401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5005" y="4319146"/>
            <a:ext cx="10668000" cy="1381125"/>
          </a:xfrm>
        </p:spPr>
        <p:txBody>
          <a:bodyPr/>
          <a:lstStyle/>
          <a:p>
            <a:r>
              <a:rPr lang="en-US" dirty="0"/>
              <a:t>Risk Assessment Results and Findings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FBAA96-2CA1-5FD5-F537-A55E1E2338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3DB4A9-17C8-F42B-00DB-7525B0A67B8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7" descr="A city with trees and buildings&#10;&#10;Description automatically generated">
            <a:extLst>
              <a:ext uri="{FF2B5EF4-FFF2-40B4-BE49-F238E27FC236}">
                <a16:creationId xmlns:a16="http://schemas.microsoft.com/office/drawing/2014/main" id="{C99AE9E8-4C0D-C27C-54FA-FF0ABBADA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2" r="19465"/>
          <a:stretch/>
        </p:blipFill>
        <p:spPr>
          <a:xfrm>
            <a:off x="1015005" y="1057405"/>
            <a:ext cx="10668001" cy="3121882"/>
          </a:xfrm>
          <a:prstGeom prst="rect">
            <a:avLst/>
          </a:prstGeom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94116434-123D-F01E-1974-D4D0C8D15B7E}"/>
              </a:ext>
            </a:extLst>
          </p:cNvPr>
          <p:cNvSpPr txBox="1"/>
          <p:nvPr/>
        </p:nvSpPr>
        <p:spPr>
          <a:xfrm>
            <a:off x="939591" y="3974714"/>
            <a:ext cx="3543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Photo Credit: Placer County</a:t>
            </a:r>
          </a:p>
        </p:txBody>
      </p:sp>
    </p:spTree>
    <p:extLst>
      <p:ext uri="{BB962C8B-B14F-4D97-AF65-F5344CB8AC3E}">
        <p14:creationId xmlns:p14="http://schemas.microsoft.com/office/powerpoint/2010/main" val="1489013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Physical Vulnerability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3190875" cy="4314825"/>
          </a:xfrm>
        </p:spPr>
        <p:txBody>
          <a:bodyPr numCol="1"/>
          <a:lstStyle/>
          <a:p>
            <a:r>
              <a:rPr lang="en-US" dirty="0"/>
              <a:t>Darker shades indicate higher physical vulnerability</a:t>
            </a:r>
          </a:p>
          <a:p>
            <a:r>
              <a:rPr lang="en-US" dirty="0"/>
              <a:t>Composite of all physical vulnerability indicators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271463" lvl="1" indent="0">
              <a:buNone/>
            </a:pPr>
            <a:r>
              <a:rPr lang="en-US" b="1" i="1" dirty="0"/>
              <a:t>Are the areas with physical vulnerability where you expected?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BD201-7AC7-8DF9-6E36-BA520DCDD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743" y="2085975"/>
            <a:ext cx="6872622" cy="450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91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147562"/>
            <a:ext cx="10668000" cy="6096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SSWS and Domestic Wells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2780" y="971538"/>
            <a:ext cx="4311719" cy="4314825"/>
          </a:xfrm>
        </p:spPr>
        <p:txBody>
          <a:bodyPr numCol="1"/>
          <a:lstStyle/>
          <a:p>
            <a:pPr marL="0" indent="0">
              <a:buNone/>
            </a:pPr>
            <a:r>
              <a:rPr lang="en-US" b="1" i="1" dirty="0"/>
              <a:t>Any missing SSWS or domestic wells?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A6D34F-E9CC-5854-4174-441B26614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0080" y="3200619"/>
            <a:ext cx="6400416" cy="36573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5D98D7-793E-9754-C436-550D8CBCFF33}"/>
              </a:ext>
            </a:extLst>
          </p:cNvPr>
          <p:cNvSpPr txBox="1"/>
          <p:nvPr/>
        </p:nvSpPr>
        <p:spPr>
          <a:xfrm>
            <a:off x="6709936" y="2892842"/>
            <a:ext cx="454070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cs typeface="Arial"/>
              </a:rPr>
              <a:t>(wells may overlap)</a:t>
            </a:r>
            <a:endParaRPr lang="en-US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F572F18-1EF6-EC32-3110-5A10873B0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780" y="1376105"/>
            <a:ext cx="5744377" cy="35056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591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DE0EC92-1507-D0A2-72E9-CC0751ADA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1" y="2085975"/>
            <a:ext cx="6841164" cy="458873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Risk Assessment Analysis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2971800" cy="4314825"/>
          </a:xfrm>
        </p:spPr>
        <p:txBody>
          <a:bodyPr numCol="1"/>
          <a:lstStyle/>
          <a:p>
            <a:r>
              <a:rPr lang="en-US"/>
              <a:t>Combines physical vulnerability with SSWS and domestic well locations</a:t>
            </a:r>
          </a:p>
          <a:p>
            <a:r>
              <a:rPr lang="en-US"/>
              <a:t>Darker brown indicates high physical vulnerability and high SSWS and domestic well presence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Placer County DRP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58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DB53515-59CC-E4FC-EBEF-FD93251EDA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1" t="4811" r="6534" b="22479"/>
          <a:stretch/>
        </p:blipFill>
        <p:spPr>
          <a:xfrm>
            <a:off x="4479825" y="2654705"/>
            <a:ext cx="7137388" cy="374609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1" y="624987"/>
            <a:ext cx="10668000" cy="6096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Regions with Water Shortage Vulnerability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35695" y="1226534"/>
            <a:ext cx="10339441" cy="1210395"/>
          </a:xfrm>
        </p:spPr>
        <p:txBody>
          <a:bodyPr numCol="1"/>
          <a:lstStyle/>
          <a:p>
            <a:pPr marL="342900" indent="-342900">
              <a:buAutoNum type="alphaUcParenR"/>
            </a:pPr>
            <a:r>
              <a:rPr lang="en-US" dirty="0"/>
              <a:t>Rural Communities within the Sacramento Valley - North American Subbasin in West Placer</a:t>
            </a:r>
          </a:p>
          <a:p>
            <a:pPr marL="342900" indent="-342900">
              <a:buAutoNum type="alphaUcParenR"/>
            </a:pPr>
            <a:r>
              <a:rPr lang="en-US" dirty="0"/>
              <a:t>Domestic Wells in Fractured Rock Areas within the Lower Elevations of the Western Sierra Nevada Foothills</a:t>
            </a:r>
          </a:p>
          <a:p>
            <a:pPr marL="342900" indent="-342900">
              <a:buAutoNum type="alphaUcParenR"/>
            </a:pPr>
            <a:r>
              <a:rPr lang="en-US" dirty="0"/>
              <a:t>Domestic Wells in Fractured Rock Areas in the Higher Elevations of the Sierra Nevada Foothills</a:t>
            </a:r>
          </a:p>
          <a:p>
            <a:pPr marL="342900" indent="-342900">
              <a:buAutoNum type="alphaUcParenR"/>
            </a:pPr>
            <a:r>
              <a:rPr lang="en-US" dirty="0"/>
              <a:t>Isolated Domestic Wells in Fractured Rock Areas in the High Sierra Nevada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21A1480-D18A-5A24-B1BF-F5F87909F06A}"/>
              </a:ext>
            </a:extLst>
          </p:cNvPr>
          <p:cNvSpPr/>
          <p:nvPr/>
        </p:nvSpPr>
        <p:spPr>
          <a:xfrm rot="20390754">
            <a:off x="5982446" y="4146977"/>
            <a:ext cx="818827" cy="197304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7EB9D10-345D-4F63-6AED-7E608AD2FEA8}"/>
              </a:ext>
            </a:extLst>
          </p:cNvPr>
          <p:cNvSpPr/>
          <p:nvPr/>
        </p:nvSpPr>
        <p:spPr>
          <a:xfrm rot="2916974">
            <a:off x="7174190" y="2869872"/>
            <a:ext cx="1200110" cy="239289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3358CAD-557B-20E1-91A7-9629EC484379}"/>
              </a:ext>
            </a:extLst>
          </p:cNvPr>
          <p:cNvSpPr/>
          <p:nvPr/>
        </p:nvSpPr>
        <p:spPr>
          <a:xfrm>
            <a:off x="4894356" y="4677524"/>
            <a:ext cx="991605" cy="14904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FB9230E-C047-3EC9-6B5C-20CF90FD3B4F}"/>
              </a:ext>
            </a:extLst>
          </p:cNvPr>
          <p:cNvSpPr/>
          <p:nvPr/>
        </p:nvSpPr>
        <p:spPr>
          <a:xfrm>
            <a:off x="4662239" y="5893654"/>
            <a:ext cx="274320" cy="27432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40D9521-7A48-6E7F-5E4E-CDCC10AB559A}"/>
              </a:ext>
            </a:extLst>
          </p:cNvPr>
          <p:cNvSpPr/>
          <p:nvPr/>
        </p:nvSpPr>
        <p:spPr>
          <a:xfrm>
            <a:off x="7008577" y="5605956"/>
            <a:ext cx="274320" cy="27432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441CA15-578B-5CCC-4ABE-679159729940}"/>
              </a:ext>
            </a:extLst>
          </p:cNvPr>
          <p:cNvSpPr/>
          <p:nvPr/>
        </p:nvSpPr>
        <p:spPr>
          <a:xfrm>
            <a:off x="8137342" y="4677524"/>
            <a:ext cx="274320" cy="27432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CBDD7D-5791-3DFA-DC2B-F2E370CDAF64}"/>
              </a:ext>
            </a:extLst>
          </p:cNvPr>
          <p:cNvSpPr/>
          <p:nvPr/>
        </p:nvSpPr>
        <p:spPr>
          <a:xfrm>
            <a:off x="9828313" y="3351535"/>
            <a:ext cx="274320" cy="27432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692210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25B69BFB-8403-9735-03E3-B78DD28B2227}"/>
              </a:ext>
            </a:extLst>
          </p:cNvPr>
          <p:cNvGrpSpPr/>
          <p:nvPr/>
        </p:nvGrpSpPr>
        <p:grpSpPr>
          <a:xfrm>
            <a:off x="1695616" y="4861723"/>
            <a:ext cx="2660357" cy="1539324"/>
            <a:chOff x="1743813" y="4834624"/>
            <a:chExt cx="2660357" cy="153932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01F62C8-9CDD-3169-4580-EEAB4BB3C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89188" y="4863122"/>
              <a:ext cx="2406781" cy="151082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A6F9F3D-A2D4-103E-CA5E-DAD45973F956}"/>
                </a:ext>
              </a:extLst>
            </p:cNvPr>
            <p:cNvSpPr txBox="1"/>
            <p:nvPr/>
          </p:nvSpPr>
          <p:spPr>
            <a:xfrm>
              <a:off x="2083432" y="6109010"/>
              <a:ext cx="23207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/>
                <a:t>Low Social Vulnerability Score (Lowest 20%)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2D3A80A-E859-F46D-2531-AD1EC5E54259}"/>
                </a:ext>
              </a:extLst>
            </p:cNvPr>
            <p:cNvSpPr txBox="1"/>
            <p:nvPr/>
          </p:nvSpPr>
          <p:spPr>
            <a:xfrm>
              <a:off x="2083432" y="5092048"/>
              <a:ext cx="209084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/>
                <a:t>High Social Vulnerability Score (Top 20%)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B478BBF-8924-8D88-7C4B-8430F5C9C921}"/>
                </a:ext>
              </a:extLst>
            </p:cNvPr>
            <p:cNvSpPr txBox="1"/>
            <p:nvPr/>
          </p:nvSpPr>
          <p:spPr>
            <a:xfrm>
              <a:off x="1743813" y="4834624"/>
              <a:ext cx="209084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highlight>
                    <a:srgbClr val="FFFF00"/>
                  </a:highlight>
                </a:rPr>
                <a:t>Social Vulnerability Score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6E16FD-772A-C4A9-21C9-8BE87E813A07}"/>
                </a:ext>
              </a:extLst>
            </p:cNvPr>
            <p:cNvSpPr txBox="1"/>
            <p:nvPr/>
          </p:nvSpPr>
          <p:spPr>
            <a:xfrm>
              <a:off x="2083432" y="5349472"/>
              <a:ext cx="209084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/>
                <a:t>Medium-High Social Vulnerability Score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1B362F0-0170-7455-38CD-793876BDBEFB}"/>
                </a:ext>
              </a:extLst>
            </p:cNvPr>
            <p:cNvSpPr txBox="1"/>
            <p:nvPr/>
          </p:nvSpPr>
          <p:spPr>
            <a:xfrm>
              <a:off x="2083432" y="5598964"/>
              <a:ext cx="209084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/>
                <a:t>Medium Social Vulnerability Score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1C92842-FF14-5D5F-F904-2452B63ECD82}"/>
                </a:ext>
              </a:extLst>
            </p:cNvPr>
            <p:cNvSpPr txBox="1"/>
            <p:nvPr/>
          </p:nvSpPr>
          <p:spPr>
            <a:xfrm>
              <a:off x="2083432" y="5864279"/>
              <a:ext cx="209084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800"/>
                <a:t>Medium-Low Social Vulnerability Score</a:t>
              </a: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1" y="624987"/>
            <a:ext cx="10668000" cy="6096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Intersection with Social Vulnerability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5476" y="1572927"/>
            <a:ext cx="3068972" cy="4314825"/>
          </a:xfrm>
        </p:spPr>
        <p:txBody>
          <a:bodyPr numCol="1"/>
          <a:lstStyle/>
          <a:p>
            <a:pPr marL="342900" indent="-342900">
              <a:buAutoNum type="alphaUcParenR"/>
            </a:pPr>
            <a:r>
              <a:rPr lang="en-US" dirty="0"/>
              <a:t>Low and Medium Social </a:t>
            </a:r>
            <a:br>
              <a:rPr lang="en-US" dirty="0"/>
            </a:br>
            <a:r>
              <a:rPr lang="en-US" dirty="0"/>
              <a:t>Vulnerability</a:t>
            </a:r>
          </a:p>
          <a:p>
            <a:pPr marL="342900" indent="-342900">
              <a:buAutoNum type="alphaUcParenR"/>
            </a:pPr>
            <a:r>
              <a:rPr lang="en-US" dirty="0"/>
              <a:t>Low and Medium</a:t>
            </a:r>
            <a:br>
              <a:rPr lang="en-US" dirty="0"/>
            </a:br>
            <a:r>
              <a:rPr lang="en-US" dirty="0"/>
              <a:t>Social Vulnerability</a:t>
            </a:r>
          </a:p>
          <a:p>
            <a:pPr marL="342900" indent="-342900">
              <a:buAutoNum type="alphaUcParenR"/>
            </a:pPr>
            <a:r>
              <a:rPr lang="en-US" dirty="0"/>
              <a:t>Low and Medium-High</a:t>
            </a:r>
            <a:br>
              <a:rPr lang="en-US" dirty="0"/>
            </a:br>
            <a:r>
              <a:rPr lang="en-US" dirty="0"/>
              <a:t>Social Vulnerability</a:t>
            </a:r>
          </a:p>
          <a:p>
            <a:pPr marL="342900" indent="-342900">
              <a:buAutoNum type="alphaUcParenR"/>
            </a:pPr>
            <a:r>
              <a:rPr lang="en-US" dirty="0"/>
              <a:t>Low and Medium </a:t>
            </a:r>
            <a:br>
              <a:rPr lang="en-US" dirty="0"/>
            </a:br>
            <a:r>
              <a:rPr lang="en-US" dirty="0"/>
              <a:t>Social Vulnerability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B0CFAE6-6BB7-37AA-DAAC-2269751E7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825" y="2653905"/>
            <a:ext cx="6950175" cy="3785570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81FFC46C-194F-0830-9B25-1EE73AB5C7AA}"/>
              </a:ext>
            </a:extLst>
          </p:cNvPr>
          <p:cNvSpPr/>
          <p:nvPr/>
        </p:nvSpPr>
        <p:spPr>
          <a:xfrm rot="20390754">
            <a:off x="6089125" y="4179313"/>
            <a:ext cx="818827" cy="197304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DEFE219-8083-E2C7-3316-C380F38D556D}"/>
              </a:ext>
            </a:extLst>
          </p:cNvPr>
          <p:cNvSpPr/>
          <p:nvPr/>
        </p:nvSpPr>
        <p:spPr>
          <a:xfrm rot="2916974">
            <a:off x="7235149" y="2911352"/>
            <a:ext cx="1200110" cy="239289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AE2DD6C-DCF4-8E4C-39E3-F9A154113DED}"/>
              </a:ext>
            </a:extLst>
          </p:cNvPr>
          <p:cNvSpPr/>
          <p:nvPr/>
        </p:nvSpPr>
        <p:spPr>
          <a:xfrm>
            <a:off x="5001035" y="4709860"/>
            <a:ext cx="991605" cy="14904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246B15E-EA48-25BE-7D5C-1FE1F575C1EB}"/>
              </a:ext>
            </a:extLst>
          </p:cNvPr>
          <p:cNvSpPr/>
          <p:nvPr/>
        </p:nvSpPr>
        <p:spPr>
          <a:xfrm>
            <a:off x="4768918" y="5925990"/>
            <a:ext cx="274320" cy="27432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CF428F1-445D-EBFC-F758-D59820500C67}"/>
              </a:ext>
            </a:extLst>
          </p:cNvPr>
          <p:cNvSpPr/>
          <p:nvPr/>
        </p:nvSpPr>
        <p:spPr>
          <a:xfrm>
            <a:off x="7115256" y="5638292"/>
            <a:ext cx="274320" cy="27432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5C2E88-9B38-EACD-C8B6-31BBB59BDBDB}"/>
              </a:ext>
            </a:extLst>
          </p:cNvPr>
          <p:cNvSpPr/>
          <p:nvPr/>
        </p:nvSpPr>
        <p:spPr>
          <a:xfrm>
            <a:off x="8198301" y="4719004"/>
            <a:ext cx="274320" cy="27432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38D16B-E080-58B3-497F-1A19580081DF}"/>
              </a:ext>
            </a:extLst>
          </p:cNvPr>
          <p:cNvSpPr/>
          <p:nvPr/>
        </p:nvSpPr>
        <p:spPr>
          <a:xfrm>
            <a:off x="9834408" y="3374727"/>
            <a:ext cx="274320" cy="27432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668582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FFF358-C759-4BAE-1D93-34593B81B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948" y="3231181"/>
            <a:ext cx="5387595" cy="2705691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Physical Vulnerability Drivers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5674468" cy="4314825"/>
          </a:xfrm>
        </p:spPr>
        <p:txBody>
          <a:bodyPr numCol="1"/>
          <a:lstStyle/>
          <a:p>
            <a:r>
              <a:rPr lang="en-US" sz="2400" dirty="0"/>
              <a:t>Indicators driving physical vulnerability: </a:t>
            </a:r>
          </a:p>
          <a:p>
            <a:pPr lvl="1"/>
            <a:r>
              <a:rPr lang="en-US" sz="2000" dirty="0"/>
              <a:t>Dry well susceptibility in fractured rock area</a:t>
            </a:r>
          </a:p>
          <a:p>
            <a:pPr lvl="1"/>
            <a:r>
              <a:rPr lang="en-US" sz="2000" dirty="0"/>
              <a:t>Multiple dry years within the past five years</a:t>
            </a:r>
          </a:p>
          <a:p>
            <a:pPr lvl="1"/>
            <a:r>
              <a:rPr lang="en-US" sz="2000" dirty="0"/>
              <a:t>Wildfire Hazard</a:t>
            </a:r>
          </a:p>
          <a:p>
            <a:pPr lvl="1"/>
            <a:r>
              <a:rPr lang="en-US" sz="2000" dirty="0"/>
              <a:t>Percent land as irrigated agricultural</a:t>
            </a:r>
          </a:p>
          <a:p>
            <a:pPr lvl="1"/>
            <a:r>
              <a:rPr lang="en-US" sz="2000" dirty="0"/>
              <a:t>Water quality index</a:t>
            </a:r>
          </a:p>
          <a:p>
            <a:r>
              <a:rPr lang="en-US" sz="2400" dirty="0"/>
              <a:t>Vulnerability results for all indicators are included in the Risk Assessment Appendix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" name="Callout: Bent Line with Accent Bar 9">
            <a:extLst>
              <a:ext uri="{FF2B5EF4-FFF2-40B4-BE49-F238E27FC236}">
                <a16:creationId xmlns:a16="http://schemas.microsoft.com/office/drawing/2014/main" id="{0F06ECF1-24D0-7222-34BC-1BDA96045EE0}"/>
              </a:ext>
            </a:extLst>
          </p:cNvPr>
          <p:cNvSpPr/>
          <p:nvPr/>
        </p:nvSpPr>
        <p:spPr>
          <a:xfrm>
            <a:off x="7350869" y="1832448"/>
            <a:ext cx="2295727" cy="609600"/>
          </a:xfrm>
          <a:prstGeom prst="accentCallout2">
            <a:avLst>
              <a:gd name="adj1" fmla="val 60239"/>
              <a:gd name="adj2" fmla="val 1413"/>
              <a:gd name="adj3" fmla="val 60239"/>
              <a:gd name="adj4" fmla="val -11159"/>
              <a:gd name="adj5" fmla="val 193815"/>
              <a:gd name="adj6" fmla="val -2647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</a:rPr>
              <a:t>Drivers in Fractured Rock Basins</a:t>
            </a: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EA68B4B8-A237-6FEE-0CEE-105D0BA73FF3}"/>
              </a:ext>
            </a:extLst>
          </p:cNvPr>
          <p:cNvSpPr/>
          <p:nvPr/>
        </p:nvSpPr>
        <p:spPr>
          <a:xfrm>
            <a:off x="6498076" y="2485417"/>
            <a:ext cx="243191" cy="1045723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865AA43-B405-C9D7-AB5E-F84B4CAD0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948" y="5899997"/>
            <a:ext cx="1785513" cy="82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26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F83DF43-81F4-F326-F625-F552F1687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288" y="1802869"/>
            <a:ext cx="7390505" cy="3784785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677694"/>
            <a:ext cx="10668000" cy="6096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Indicator Detail: Dry Well Susceptibility in Fracture Rock Basins</a:t>
            </a:r>
          </a:p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2561617" cy="4314825"/>
          </a:xfrm>
        </p:spPr>
        <p:txBody>
          <a:bodyPr numCol="1"/>
          <a:lstStyle/>
          <a:p>
            <a:pPr marL="0" indent="0">
              <a:buNone/>
            </a:pPr>
            <a:r>
              <a:rPr lang="en-US" sz="1600" b="1">
                <a:solidFill>
                  <a:schemeClr val="tx2"/>
                </a:solidFill>
              </a:rPr>
              <a:t>Indicator Metric:</a:t>
            </a:r>
          </a:p>
          <a:p>
            <a:pPr marL="0" indent="0">
              <a:buNone/>
            </a:pPr>
            <a:r>
              <a:rPr lang="en-US"/>
              <a:t>Density of domestic wells in fractured rock basins</a:t>
            </a:r>
            <a:endParaRPr lang="en-US" sz="1600"/>
          </a:p>
          <a:p>
            <a:pPr marL="0" indent="0">
              <a:buNone/>
            </a:pPr>
            <a:endParaRPr lang="en-US" sz="1600"/>
          </a:p>
          <a:p>
            <a:pPr marL="0" indent="0">
              <a:buNone/>
            </a:pPr>
            <a:r>
              <a:rPr lang="en-US" sz="1600" b="1">
                <a:solidFill>
                  <a:srgbClr val="ED7000"/>
                </a:solidFill>
                <a:ea typeface="+mj-ea"/>
                <a:cs typeface="+mj-cs"/>
              </a:rPr>
              <a:t>Vulnerability Impact:</a:t>
            </a:r>
          </a:p>
          <a:p>
            <a:pPr marL="0" indent="0">
              <a:buNone/>
            </a:pPr>
            <a:r>
              <a:rPr lang="en-US"/>
              <a:t>H</a:t>
            </a:r>
            <a:r>
              <a:rPr lang="en-US" sz="1600"/>
              <a:t>igher density of domestic wells in fractured rock areas increases the vulnerability of well outages, particularly during dry periods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C5B1A34-97D2-8DC2-EDD5-DF9CDD28E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288" y="5599459"/>
            <a:ext cx="3074922" cy="125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03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800" y="677694"/>
            <a:ext cx="10668000" cy="6096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Indicator Detail: Consecutive Dry Years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2561617" cy="4314825"/>
          </a:xfrm>
        </p:spPr>
        <p:txBody>
          <a:bodyPr numCol="1"/>
          <a:lstStyle/>
          <a:p>
            <a:pPr marL="0" indent="0">
              <a:buNone/>
            </a:pPr>
            <a:r>
              <a:rPr lang="en-US" sz="1600" b="1">
                <a:solidFill>
                  <a:schemeClr val="tx2"/>
                </a:solidFill>
              </a:rPr>
              <a:t>Indicator Metric:</a:t>
            </a:r>
          </a:p>
          <a:p>
            <a:pPr marL="0" indent="0">
              <a:buNone/>
            </a:pPr>
            <a:r>
              <a:rPr lang="en-US"/>
              <a:t>Count of precipitation less than the average within the last five years. </a:t>
            </a:r>
            <a:endParaRPr lang="en-US" sz="1600"/>
          </a:p>
          <a:p>
            <a:pPr marL="0" indent="0">
              <a:buNone/>
            </a:pPr>
            <a:endParaRPr lang="en-US" sz="1600"/>
          </a:p>
          <a:p>
            <a:pPr marL="0" indent="0">
              <a:buNone/>
            </a:pPr>
            <a:r>
              <a:rPr lang="en-US" sz="1600" b="1">
                <a:solidFill>
                  <a:srgbClr val="ED7000"/>
                </a:solidFill>
                <a:ea typeface="+mj-ea"/>
                <a:cs typeface="+mj-cs"/>
              </a:rPr>
              <a:t>Vulnerability Impact:</a:t>
            </a:r>
          </a:p>
          <a:p>
            <a:pPr marL="0" indent="0">
              <a:buNone/>
            </a:pPr>
            <a:r>
              <a:rPr lang="en-US"/>
              <a:t>Higher count of dry years could signal a potential near-term challenge in meeting water demands, stressing water resources and infrastructure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80EB902-E2C8-C116-5EE7-86626248D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621" y="1413226"/>
            <a:ext cx="7536179" cy="37769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C8D785-D13E-CF93-8829-EFCEEAB3B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621" y="5190140"/>
            <a:ext cx="1681252" cy="158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47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Indicator Detail: Wildfire Risk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2669414" cy="4314825"/>
          </a:xfrm>
        </p:spPr>
        <p:txBody>
          <a:bodyPr numCol="1"/>
          <a:lstStyle/>
          <a:p>
            <a:pPr marL="0" indent="0">
              <a:buNone/>
            </a:pPr>
            <a:r>
              <a:rPr lang="en-US" b="1">
                <a:solidFill>
                  <a:schemeClr val="tx2"/>
                </a:solidFill>
              </a:rPr>
              <a:t>Indicator Metric:</a:t>
            </a:r>
          </a:p>
          <a:p>
            <a:pPr marL="0" indent="0">
              <a:buNone/>
            </a:pPr>
            <a:r>
              <a:rPr lang="en-US"/>
              <a:t>The relative potential for high-intensity wildfire that may be difficult to manage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>
                <a:solidFill>
                  <a:srgbClr val="ED7000"/>
                </a:solidFill>
                <a:ea typeface="+mj-ea"/>
                <a:cs typeface="+mj-cs"/>
              </a:rPr>
              <a:t>Vulnerability Impact:</a:t>
            </a:r>
          </a:p>
          <a:p>
            <a:pPr marL="0" indent="0">
              <a:buNone/>
            </a:pPr>
            <a:r>
              <a:rPr lang="en-US"/>
              <a:t>Damage or destroy natural and built infrastructure that can alter water quality and stress water resources 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4A4B9A-E932-9D1E-EB63-EFC7ABCCB1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" t="15302" r="18194" b="67992"/>
          <a:stretch/>
        </p:blipFill>
        <p:spPr>
          <a:xfrm>
            <a:off x="5037845" y="6043419"/>
            <a:ext cx="935062" cy="2476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BEAB9F-1A1F-6658-1D6A-4E2DB3F832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872" r="18392" b="17493"/>
          <a:stretch/>
        </p:blipFill>
        <p:spPr>
          <a:xfrm>
            <a:off x="7466067" y="6059886"/>
            <a:ext cx="935062" cy="276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C612B1D-EB18-53EC-9AC7-1AB5A51F24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030" r="18392" b="50264"/>
          <a:stretch/>
        </p:blipFill>
        <p:spPr>
          <a:xfrm>
            <a:off x="5930421" y="6069086"/>
            <a:ext cx="935062" cy="2476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D6CA80-DAB7-43A5-284E-797BC243C3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782" r="18392" b="34584"/>
          <a:stretch/>
        </p:blipFill>
        <p:spPr>
          <a:xfrm>
            <a:off x="6577764" y="6046121"/>
            <a:ext cx="935062" cy="2762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CDC0BE-3C04-B403-5310-B3F2C6B724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651" r="18392" b="786"/>
          <a:stretch/>
        </p:blipFill>
        <p:spPr>
          <a:xfrm>
            <a:off x="8154104" y="6033418"/>
            <a:ext cx="935062" cy="30480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15BAD56-CB2C-CD91-A1CA-D75F40BFD224}"/>
              </a:ext>
            </a:extLst>
          </p:cNvPr>
          <p:cNvSpPr txBox="1"/>
          <p:nvPr/>
        </p:nvSpPr>
        <p:spPr>
          <a:xfrm>
            <a:off x="4724326" y="6071994"/>
            <a:ext cx="33566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/>
              <a:t>NA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95F24D-2E2A-E02D-AF1D-FD8C4146EC87}"/>
              </a:ext>
            </a:extLst>
          </p:cNvPr>
          <p:cNvSpPr txBox="1"/>
          <p:nvPr/>
        </p:nvSpPr>
        <p:spPr>
          <a:xfrm>
            <a:off x="5335294" y="6091162"/>
            <a:ext cx="64188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/>
              <a:t>Very Low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34067F-26B9-7170-4E15-9E96F9F2B767}"/>
              </a:ext>
            </a:extLst>
          </p:cNvPr>
          <p:cNvSpPr txBox="1"/>
          <p:nvPr/>
        </p:nvSpPr>
        <p:spPr>
          <a:xfrm>
            <a:off x="6236869" y="6087099"/>
            <a:ext cx="429772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/>
              <a:t>Low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8103CC-A96A-5086-722D-B9D245510ADA}"/>
              </a:ext>
            </a:extLst>
          </p:cNvPr>
          <p:cNvSpPr txBox="1"/>
          <p:nvPr/>
        </p:nvSpPr>
        <p:spPr>
          <a:xfrm>
            <a:off x="6856508" y="6085513"/>
            <a:ext cx="63383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/>
              <a:t>Moderate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92BDC7-5DB0-5494-3CD0-00F848D75C53}"/>
              </a:ext>
            </a:extLst>
          </p:cNvPr>
          <p:cNvSpPr txBox="1"/>
          <p:nvPr/>
        </p:nvSpPr>
        <p:spPr>
          <a:xfrm>
            <a:off x="7751722" y="6088362"/>
            <a:ext cx="47884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/>
              <a:t>High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90A2C2-71C5-C168-2CB8-0D0808AF3E7D}"/>
              </a:ext>
            </a:extLst>
          </p:cNvPr>
          <p:cNvSpPr txBox="1"/>
          <p:nvPr/>
        </p:nvSpPr>
        <p:spPr>
          <a:xfrm>
            <a:off x="8425064" y="6082858"/>
            <a:ext cx="63383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/>
              <a:t>Very High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20FE9FD-D89F-2D2A-125B-936DBF92C5D7}"/>
              </a:ext>
            </a:extLst>
          </p:cNvPr>
          <p:cNvCxnSpPr/>
          <p:nvPr/>
        </p:nvCxnSpPr>
        <p:spPr>
          <a:xfrm>
            <a:off x="4622532" y="6086418"/>
            <a:ext cx="0" cy="1524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1F74695-FE78-D87A-E7D3-F73935B9686D}"/>
              </a:ext>
            </a:extLst>
          </p:cNvPr>
          <p:cNvCxnSpPr>
            <a:cxnSpLocks/>
          </p:cNvCxnSpPr>
          <p:nvPr/>
        </p:nvCxnSpPr>
        <p:spPr>
          <a:xfrm>
            <a:off x="4622532" y="6086418"/>
            <a:ext cx="154336" cy="759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615DE8E-2C88-05D6-B2BA-54CEFFFAD212}"/>
              </a:ext>
            </a:extLst>
          </p:cNvPr>
          <p:cNvCxnSpPr>
            <a:cxnSpLocks/>
          </p:cNvCxnSpPr>
          <p:nvPr/>
        </p:nvCxnSpPr>
        <p:spPr>
          <a:xfrm>
            <a:off x="4773883" y="6162618"/>
            <a:ext cx="0" cy="762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CCBDA6-4611-5E24-0572-8E0BD1F4FB75}"/>
              </a:ext>
            </a:extLst>
          </p:cNvPr>
          <p:cNvCxnSpPr>
            <a:cxnSpLocks/>
          </p:cNvCxnSpPr>
          <p:nvPr/>
        </p:nvCxnSpPr>
        <p:spPr>
          <a:xfrm>
            <a:off x="4622532" y="6238819"/>
            <a:ext cx="1513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02FC0E9-E06C-FDE2-0190-5DEE873A46E7}"/>
              </a:ext>
            </a:extLst>
          </p:cNvPr>
          <p:cNvCxnSpPr/>
          <p:nvPr/>
        </p:nvCxnSpPr>
        <p:spPr>
          <a:xfrm>
            <a:off x="5144554" y="6093440"/>
            <a:ext cx="0" cy="1524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6AD931A-1A8A-0B74-030A-58139208F584}"/>
              </a:ext>
            </a:extLst>
          </p:cNvPr>
          <p:cNvCxnSpPr>
            <a:cxnSpLocks/>
          </p:cNvCxnSpPr>
          <p:nvPr/>
        </p:nvCxnSpPr>
        <p:spPr>
          <a:xfrm>
            <a:off x="5144554" y="6093440"/>
            <a:ext cx="154336" cy="759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A09DFA8-3CB3-8751-067B-CB14E8014655}"/>
              </a:ext>
            </a:extLst>
          </p:cNvPr>
          <p:cNvCxnSpPr>
            <a:cxnSpLocks/>
          </p:cNvCxnSpPr>
          <p:nvPr/>
        </p:nvCxnSpPr>
        <p:spPr>
          <a:xfrm>
            <a:off x="5295905" y="6169640"/>
            <a:ext cx="0" cy="762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38008FD-CF8E-2A88-0718-24A7E2912126}"/>
              </a:ext>
            </a:extLst>
          </p:cNvPr>
          <p:cNvCxnSpPr>
            <a:cxnSpLocks/>
          </p:cNvCxnSpPr>
          <p:nvPr/>
        </p:nvCxnSpPr>
        <p:spPr>
          <a:xfrm>
            <a:off x="5144554" y="6245841"/>
            <a:ext cx="1513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3D73885-0AF2-A31D-EA5E-32A4E5FC3C37}"/>
              </a:ext>
            </a:extLst>
          </p:cNvPr>
          <p:cNvCxnSpPr/>
          <p:nvPr/>
        </p:nvCxnSpPr>
        <p:spPr>
          <a:xfrm>
            <a:off x="6040092" y="6097958"/>
            <a:ext cx="0" cy="1524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0E976C5-76C2-A766-7207-9BCC62F14A98}"/>
              </a:ext>
            </a:extLst>
          </p:cNvPr>
          <p:cNvCxnSpPr>
            <a:cxnSpLocks/>
          </p:cNvCxnSpPr>
          <p:nvPr/>
        </p:nvCxnSpPr>
        <p:spPr>
          <a:xfrm>
            <a:off x="6040092" y="6097958"/>
            <a:ext cx="154336" cy="759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D959AC4-8A6D-AFC9-1D54-52F688CA09BF}"/>
              </a:ext>
            </a:extLst>
          </p:cNvPr>
          <p:cNvCxnSpPr>
            <a:cxnSpLocks/>
          </p:cNvCxnSpPr>
          <p:nvPr/>
        </p:nvCxnSpPr>
        <p:spPr>
          <a:xfrm>
            <a:off x="6191443" y="6174158"/>
            <a:ext cx="0" cy="762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B429CB0-C4FB-08FC-8AA7-CC729D96F63F}"/>
              </a:ext>
            </a:extLst>
          </p:cNvPr>
          <p:cNvCxnSpPr>
            <a:cxnSpLocks/>
          </p:cNvCxnSpPr>
          <p:nvPr/>
        </p:nvCxnSpPr>
        <p:spPr>
          <a:xfrm>
            <a:off x="6040092" y="6250359"/>
            <a:ext cx="1513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226CA12-9583-4750-60EA-2AD26D272ED7}"/>
              </a:ext>
            </a:extLst>
          </p:cNvPr>
          <p:cNvCxnSpPr/>
          <p:nvPr/>
        </p:nvCxnSpPr>
        <p:spPr>
          <a:xfrm>
            <a:off x="6687592" y="6109917"/>
            <a:ext cx="0" cy="1524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2E1F41A-E02A-F303-D7D1-0DADCCE26BCC}"/>
              </a:ext>
            </a:extLst>
          </p:cNvPr>
          <p:cNvCxnSpPr>
            <a:cxnSpLocks/>
          </p:cNvCxnSpPr>
          <p:nvPr/>
        </p:nvCxnSpPr>
        <p:spPr>
          <a:xfrm>
            <a:off x="6687592" y="6109917"/>
            <a:ext cx="154336" cy="759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FA5B389-3766-EAAD-48D1-D189265034B1}"/>
              </a:ext>
            </a:extLst>
          </p:cNvPr>
          <p:cNvCxnSpPr>
            <a:cxnSpLocks/>
          </p:cNvCxnSpPr>
          <p:nvPr/>
        </p:nvCxnSpPr>
        <p:spPr>
          <a:xfrm>
            <a:off x="6838943" y="6186117"/>
            <a:ext cx="0" cy="762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B9D3DA9-1692-154E-6866-1D4FC0C097E9}"/>
              </a:ext>
            </a:extLst>
          </p:cNvPr>
          <p:cNvCxnSpPr>
            <a:cxnSpLocks/>
          </p:cNvCxnSpPr>
          <p:nvPr/>
        </p:nvCxnSpPr>
        <p:spPr>
          <a:xfrm>
            <a:off x="6687592" y="6262318"/>
            <a:ext cx="1513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FEB8A4F-A82E-3FEB-90EE-0D6773B03822}"/>
              </a:ext>
            </a:extLst>
          </p:cNvPr>
          <p:cNvCxnSpPr/>
          <p:nvPr/>
        </p:nvCxnSpPr>
        <p:spPr>
          <a:xfrm>
            <a:off x="7575896" y="6114157"/>
            <a:ext cx="0" cy="1524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CEF2B19-B85E-532F-BF7C-D7CB80615AF1}"/>
              </a:ext>
            </a:extLst>
          </p:cNvPr>
          <p:cNvCxnSpPr>
            <a:cxnSpLocks/>
          </p:cNvCxnSpPr>
          <p:nvPr/>
        </p:nvCxnSpPr>
        <p:spPr>
          <a:xfrm>
            <a:off x="7575896" y="6114157"/>
            <a:ext cx="154336" cy="759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7904D45-1CCC-6251-4803-321E148E01BB}"/>
              </a:ext>
            </a:extLst>
          </p:cNvPr>
          <p:cNvCxnSpPr>
            <a:cxnSpLocks/>
          </p:cNvCxnSpPr>
          <p:nvPr/>
        </p:nvCxnSpPr>
        <p:spPr>
          <a:xfrm>
            <a:off x="7727247" y="6190357"/>
            <a:ext cx="0" cy="762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0A10B4E-FC82-86B1-A24B-1A1972D69E7D}"/>
              </a:ext>
            </a:extLst>
          </p:cNvPr>
          <p:cNvCxnSpPr>
            <a:cxnSpLocks/>
          </p:cNvCxnSpPr>
          <p:nvPr/>
        </p:nvCxnSpPr>
        <p:spPr>
          <a:xfrm>
            <a:off x="7575896" y="6266558"/>
            <a:ext cx="1513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B9E8B83-E31D-95EF-7E76-8BF5D5A43E43}"/>
              </a:ext>
            </a:extLst>
          </p:cNvPr>
          <p:cNvCxnSpPr/>
          <p:nvPr/>
        </p:nvCxnSpPr>
        <p:spPr>
          <a:xfrm>
            <a:off x="8260410" y="6104148"/>
            <a:ext cx="0" cy="1524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80C826E-1DCB-290A-3070-8A71DBDB2358}"/>
              </a:ext>
            </a:extLst>
          </p:cNvPr>
          <p:cNvCxnSpPr>
            <a:cxnSpLocks/>
          </p:cNvCxnSpPr>
          <p:nvPr/>
        </p:nvCxnSpPr>
        <p:spPr>
          <a:xfrm>
            <a:off x="8260410" y="6104148"/>
            <a:ext cx="154336" cy="759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5F5F7EA-0EE3-26F0-4AA5-FB0264888B07}"/>
              </a:ext>
            </a:extLst>
          </p:cNvPr>
          <p:cNvCxnSpPr>
            <a:cxnSpLocks/>
          </p:cNvCxnSpPr>
          <p:nvPr/>
        </p:nvCxnSpPr>
        <p:spPr>
          <a:xfrm>
            <a:off x="8411761" y="6180348"/>
            <a:ext cx="0" cy="762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EA31393-8622-9646-2A81-D94746A151BE}"/>
              </a:ext>
            </a:extLst>
          </p:cNvPr>
          <p:cNvCxnSpPr>
            <a:cxnSpLocks/>
          </p:cNvCxnSpPr>
          <p:nvPr/>
        </p:nvCxnSpPr>
        <p:spPr>
          <a:xfrm>
            <a:off x="8260410" y="6256549"/>
            <a:ext cx="1513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48B9BB1C-86B7-EFBF-1309-AEB10B803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755" y="2184772"/>
            <a:ext cx="7236668" cy="38291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389257-4B6B-055A-9AA5-D9CDB0299AEE}"/>
              </a:ext>
            </a:extLst>
          </p:cNvPr>
          <p:cNvSpPr txBox="1"/>
          <p:nvPr/>
        </p:nvSpPr>
        <p:spPr>
          <a:xfrm>
            <a:off x="4164621" y="1860501"/>
            <a:ext cx="4854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US Forest Service Wildfire Hazard Potential</a:t>
            </a:r>
          </a:p>
        </p:txBody>
      </p:sp>
    </p:spTree>
    <p:extLst>
      <p:ext uri="{BB962C8B-B14F-4D97-AF65-F5344CB8AC3E}">
        <p14:creationId xmlns:p14="http://schemas.microsoft.com/office/powerpoint/2010/main" val="3389273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Indicator Detail: Water Quality Risk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2505075" cy="4314825"/>
          </a:xfrm>
        </p:spPr>
        <p:txBody>
          <a:bodyPr numCol="1"/>
          <a:lstStyle/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Indicator Metric:</a:t>
            </a:r>
          </a:p>
          <a:p>
            <a:pPr marL="0" indent="0">
              <a:buNone/>
            </a:pPr>
            <a:r>
              <a:rPr lang="en-US" dirty="0"/>
              <a:t>Applied 2024 SAFER Needs Assessment for water quality, which shows the raw groundwater quality risk based on existing data. Does not predict or estimate actual water quality at given locations.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ED7000"/>
                </a:solidFill>
                <a:ea typeface="+mj-ea"/>
                <a:cs typeface="+mj-cs"/>
              </a:rPr>
              <a:t>Vulnerability Impact:</a:t>
            </a:r>
          </a:p>
          <a:p>
            <a:pPr marL="0" indent="0">
              <a:buNone/>
            </a:pPr>
            <a:r>
              <a:rPr lang="en-US" dirty="0"/>
              <a:t>Increased risk of domestic well or SSWS being unable to deliver drinking water due to water quality impact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 descr="A close-up of text&#10;&#10;Description automatically generated">
            <a:extLst>
              <a:ext uri="{FF2B5EF4-FFF2-40B4-BE49-F238E27FC236}">
                <a16:creationId xmlns:a16="http://schemas.microsoft.com/office/drawing/2014/main" id="{32C1F0EC-9305-3F3E-0D7A-2DCC9AD543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522"/>
          <a:stretch/>
        </p:blipFill>
        <p:spPr>
          <a:xfrm>
            <a:off x="4558987" y="6056125"/>
            <a:ext cx="2505075" cy="5124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20CB1F-46D7-BA9C-3794-C4EC626D4889}"/>
              </a:ext>
            </a:extLst>
          </p:cNvPr>
          <p:cNvSpPr txBox="1"/>
          <p:nvPr/>
        </p:nvSpPr>
        <p:spPr>
          <a:xfrm>
            <a:off x="4407129" y="1943976"/>
            <a:ext cx="7026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California State Water Resources Control Board 2024 Water Quality Risk</a:t>
            </a:r>
          </a:p>
        </p:txBody>
      </p:sp>
      <p:pic>
        <p:nvPicPr>
          <p:cNvPr id="11" name="Picture 10" descr="A close-up of text&#10;&#10;Description automatically generated">
            <a:extLst>
              <a:ext uri="{FF2B5EF4-FFF2-40B4-BE49-F238E27FC236}">
                <a16:creationId xmlns:a16="http://schemas.microsoft.com/office/drawing/2014/main" id="{C0EF3C33-07F6-138D-4786-7FA011555C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898"/>
          <a:stretch/>
        </p:blipFill>
        <p:spPr>
          <a:xfrm>
            <a:off x="7228401" y="6199637"/>
            <a:ext cx="2505075" cy="36893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83F6CD-4FEC-7A60-4F3F-3EB479E342BF}"/>
              </a:ext>
            </a:extLst>
          </p:cNvPr>
          <p:cNvSpPr/>
          <p:nvPr/>
        </p:nvSpPr>
        <p:spPr>
          <a:xfrm>
            <a:off x="4607755" y="6056315"/>
            <a:ext cx="1554699" cy="143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700">
                <a:solidFill>
                  <a:schemeClr val="tx1"/>
                </a:solidFill>
              </a:rPr>
              <a:t>SWRCB 2024 Water Quality Risk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530D25-611A-477B-96ED-BD0D900BAC35}"/>
              </a:ext>
            </a:extLst>
          </p:cNvPr>
          <p:cNvSpPr/>
          <p:nvPr/>
        </p:nvSpPr>
        <p:spPr>
          <a:xfrm>
            <a:off x="4885266" y="6212624"/>
            <a:ext cx="1892098" cy="169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high (&gt; comparison concentration)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28FBD2-36DF-1C03-CD3F-FFEDF9675F40}"/>
              </a:ext>
            </a:extLst>
          </p:cNvPr>
          <p:cNvSpPr/>
          <p:nvPr/>
        </p:nvSpPr>
        <p:spPr>
          <a:xfrm>
            <a:off x="4885266" y="6378675"/>
            <a:ext cx="2262108" cy="184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medium (80% - 100% of comparison concentration)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A05F74F-7992-74A5-E1D9-ED04070B01A4}"/>
              </a:ext>
            </a:extLst>
          </p:cNvPr>
          <p:cNvSpPr/>
          <p:nvPr/>
        </p:nvSpPr>
        <p:spPr>
          <a:xfrm>
            <a:off x="7561503" y="6383995"/>
            <a:ext cx="2262108" cy="184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700">
                <a:solidFill>
                  <a:schemeClr val="tx1"/>
                </a:solidFill>
              </a:rPr>
              <a:t>unknown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ECD58D-05DD-0287-9FFA-6266B91620CD}"/>
              </a:ext>
            </a:extLst>
          </p:cNvPr>
          <p:cNvSpPr/>
          <p:nvPr/>
        </p:nvSpPr>
        <p:spPr>
          <a:xfrm>
            <a:off x="7561503" y="6220943"/>
            <a:ext cx="2262108" cy="184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700">
                <a:solidFill>
                  <a:schemeClr val="tx1"/>
                </a:solidFill>
              </a:rPr>
              <a:t>low (&lt; 80% of comparison concentration)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C7B72B-76DA-9791-B452-3C34E13071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755" y="2274528"/>
            <a:ext cx="7026543" cy="373942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673A7C-FB6D-1A40-BC08-34CB4ADC5623}"/>
              </a:ext>
            </a:extLst>
          </p:cNvPr>
          <p:cNvCxnSpPr/>
          <p:nvPr/>
        </p:nvCxnSpPr>
        <p:spPr>
          <a:xfrm>
            <a:off x="10722966" y="2396395"/>
            <a:ext cx="8686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8433FAE-7BD1-8B5E-2A23-828306CA942F}"/>
              </a:ext>
            </a:extLst>
          </p:cNvPr>
          <p:cNvCxnSpPr>
            <a:cxnSpLocks/>
          </p:cNvCxnSpPr>
          <p:nvPr/>
        </p:nvCxnSpPr>
        <p:spPr>
          <a:xfrm>
            <a:off x="11467200" y="2282530"/>
            <a:ext cx="0" cy="7630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EB84DF3-2378-B0B3-C167-545B160FD4EB}"/>
              </a:ext>
            </a:extLst>
          </p:cNvPr>
          <p:cNvCxnSpPr/>
          <p:nvPr/>
        </p:nvCxnSpPr>
        <p:spPr>
          <a:xfrm>
            <a:off x="4820458" y="5943886"/>
            <a:ext cx="8686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5E6B419-F4F7-03C6-0A1D-CEB290D21596}"/>
              </a:ext>
            </a:extLst>
          </p:cNvPr>
          <p:cNvCxnSpPr>
            <a:cxnSpLocks/>
          </p:cNvCxnSpPr>
          <p:nvPr/>
        </p:nvCxnSpPr>
        <p:spPr>
          <a:xfrm>
            <a:off x="4911372" y="5250859"/>
            <a:ext cx="0" cy="7630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84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799" y="1066800"/>
            <a:ext cx="10898221" cy="6096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Indicator Detail: Presence of Irrigated Agriculture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7FDFF-492B-1FA8-2F36-1A18E37FA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2085975"/>
            <a:ext cx="2353056" cy="4314825"/>
          </a:xfrm>
        </p:spPr>
        <p:txBody>
          <a:bodyPr numCol="1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Indicator Metric:</a:t>
            </a:r>
          </a:p>
          <a:p>
            <a:pPr marL="0" indent="0">
              <a:buNone/>
            </a:pPr>
            <a:r>
              <a:rPr lang="en-US" dirty="0"/>
              <a:t>Percentage of land use as irrigated agriculture within the County in 2019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ED7000"/>
                </a:solidFill>
                <a:ea typeface="+mj-ea"/>
                <a:cs typeface="+mj-cs"/>
              </a:rPr>
              <a:t>Vulnerability Impact:</a:t>
            </a:r>
          </a:p>
          <a:p>
            <a:pPr marL="0" indent="0">
              <a:buNone/>
            </a:pPr>
            <a:r>
              <a:rPr lang="en-US" sz="1600" dirty="0"/>
              <a:t>Increased competition for groundwater supplies during droughts or water shortages, with domestic wells and SSWSs being more vulnerable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B76875-EDBD-E68E-DB02-A0BB8034A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146" y="1676400"/>
            <a:ext cx="7957547" cy="39471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609835-627B-2054-6966-BE93DA475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146" y="5725549"/>
            <a:ext cx="2531363" cy="113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65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42CA26-B22B-2867-B35C-4B596C766C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5049" y="23368"/>
            <a:ext cx="10668000" cy="49187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Risk Assessment Findings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88B3A-7845-2C23-FF32-BA95810337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Placer County DRP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47473D-1A5F-1F74-7ABF-FDC740A772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01415F-5F32-4771-AE74-55868ADB41CE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19CA508-6E86-FA35-152E-AA8E2D04A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704523"/>
              </p:ext>
            </p:extLst>
          </p:nvPr>
        </p:nvGraphicFramePr>
        <p:xfrm>
          <a:off x="833337" y="491870"/>
          <a:ext cx="10901464" cy="627875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698783">
                  <a:extLst>
                    <a:ext uri="{9D8B030D-6E8A-4147-A177-3AD203B41FA5}">
                      <a16:colId xmlns:a16="http://schemas.microsoft.com/office/drawing/2014/main" val="1793321607"/>
                    </a:ext>
                  </a:extLst>
                </a:gridCol>
                <a:gridCol w="4612005">
                  <a:extLst>
                    <a:ext uri="{9D8B030D-6E8A-4147-A177-3AD203B41FA5}">
                      <a16:colId xmlns:a16="http://schemas.microsoft.com/office/drawing/2014/main" val="1630091876"/>
                    </a:ext>
                  </a:extLst>
                </a:gridCol>
                <a:gridCol w="1590676">
                  <a:extLst>
                    <a:ext uri="{9D8B030D-6E8A-4147-A177-3AD203B41FA5}">
                      <a16:colId xmlns:a16="http://schemas.microsoft.com/office/drawing/2014/main" val="2710196766"/>
                    </a:ext>
                  </a:extLst>
                </a:gridCol>
              </a:tblGrid>
              <a:tr h="8888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Regions with Water Shortage Vulnerability and Domestic Wells/SSWSs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Vulnerability Drivers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Social Vulnerability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9802658"/>
                  </a:ext>
                </a:extLst>
              </a:tr>
              <a:tr h="12018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Rural Communities within the Sacramento Valley - North American Subbasin in West Placer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State Water Board Water Quality Aquifer Risk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Dry Domestic Well Susceptibility in Basins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Groundwater Level Decline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Surrounding Land Use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USFS Wildfire Hazard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Wildfire Risk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Low to</a:t>
                      </a:r>
                    </a:p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Medium-Low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42760983"/>
                  </a:ext>
                </a:extLst>
              </a:tr>
              <a:tr h="98203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Domestic Wells in Fractured Rock Areas within the Lower Elevations of the Western Sierra Nevada Foothills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State Water Board Water Quality Aquifer Risk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Geology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Domestic Well Density in Fractured Rock Areas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Temperature Shift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USFS Wildfire Hazard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Low to</a:t>
                      </a:r>
                    </a:p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Medium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5738074"/>
                  </a:ext>
                </a:extLst>
              </a:tr>
              <a:tr h="113709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Domestic Wells in Fractured Rock Areas in the Higher Elevations of the  </a:t>
                      </a:r>
                    </a:p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Sierra Nevada Foothills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State Water Board Water Quality Aquifer Risk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Geology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Domestic Well Density in Fractured Rock Areas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USFS Wildfire Hazard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Wildfire Risk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Low to</a:t>
                      </a:r>
                    </a:p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Medium-High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9009777"/>
                  </a:ext>
                </a:extLst>
              </a:tr>
              <a:tr h="98890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Isolated Domestic Wells in Fractured Rock Areas in the High Sierra Nevada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State Water Board Water Quality Aquifer Risk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2024 Precipitation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Dry Domestic Well Susceptibility in Basins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Geology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Temperature Shift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USFS Wildfire Hazard </a:t>
                      </a:r>
                    </a:p>
                    <a:p>
                      <a:pPr marL="285750" marR="0" indent="-2857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</a:rPr>
                        <a:t>Wildfire Risk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Low to</a:t>
                      </a:r>
                    </a:p>
                    <a:p>
                      <a:pPr marL="0" marR="0"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800" dirty="0">
                          <a:effectLst/>
                        </a:rPr>
                        <a:t>Medium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6013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386239"/>
      </p:ext>
    </p:extLst>
  </p:cSld>
  <p:clrMapOvr>
    <a:masterClrMapping/>
  </p:clrMapOvr>
</p:sld>
</file>

<file path=ppt/theme/theme1.xml><?xml version="1.0" encoding="utf-8"?>
<a:theme xmlns:a="http://schemas.openxmlformats.org/drawingml/2006/main" name="Stantec Master - Light">
  <a:themeElements>
    <a:clrScheme name="Stantec 1">
      <a:dk1>
        <a:srgbClr val="222222"/>
      </a:dk1>
      <a:lt1>
        <a:sysClr val="window" lastClr="FFFFFF"/>
      </a:lt1>
      <a:dk2>
        <a:srgbClr val="ED7000"/>
      </a:dk2>
      <a:lt2>
        <a:srgbClr val="333333"/>
      </a:lt2>
      <a:accent1>
        <a:srgbClr val="636363"/>
      </a:accent1>
      <a:accent2>
        <a:srgbClr val="A1A1A1"/>
      </a:accent2>
      <a:accent3>
        <a:srgbClr val="D1D1D1"/>
      </a:accent3>
      <a:accent4>
        <a:srgbClr val="007DA3"/>
      </a:accent4>
      <a:accent5>
        <a:srgbClr val="E9C500"/>
      </a:accent5>
      <a:accent6>
        <a:srgbClr val="70AD47"/>
      </a:accent6>
      <a:hlink>
        <a:srgbClr val="0563C1"/>
      </a:hlink>
      <a:folHlink>
        <a:srgbClr val="954F72"/>
      </a:folHlink>
    </a:clrScheme>
    <a:fontScheme name="Refresh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_3.pptx" id="{E464E41E-BAAF-46D1-B6A5-94B04262B8F4}" vid="{18E25324-D102-4375-81DB-93D027FABEA1}"/>
    </a:ext>
  </a:extLst>
</a:theme>
</file>

<file path=ppt/theme/theme2.xml><?xml version="1.0" encoding="utf-8"?>
<a:theme xmlns:a="http://schemas.openxmlformats.org/drawingml/2006/main" name="1_Stantec Master - Dark">
  <a:themeElements>
    <a:clrScheme name="Stantec 1">
      <a:dk1>
        <a:srgbClr val="222222"/>
      </a:dk1>
      <a:lt1>
        <a:sysClr val="window" lastClr="FFFFFF"/>
      </a:lt1>
      <a:dk2>
        <a:srgbClr val="ED7000"/>
      </a:dk2>
      <a:lt2>
        <a:srgbClr val="333333"/>
      </a:lt2>
      <a:accent1>
        <a:srgbClr val="636363"/>
      </a:accent1>
      <a:accent2>
        <a:srgbClr val="A1A1A1"/>
      </a:accent2>
      <a:accent3>
        <a:srgbClr val="D1D1D1"/>
      </a:accent3>
      <a:accent4>
        <a:srgbClr val="007DA3"/>
      </a:accent4>
      <a:accent5>
        <a:srgbClr val="E9C500"/>
      </a:accent5>
      <a:accent6>
        <a:srgbClr val="70AD47"/>
      </a:accent6>
      <a:hlink>
        <a:srgbClr val="0563C1"/>
      </a:hlink>
      <a:folHlink>
        <a:srgbClr val="954F72"/>
      </a:folHlink>
    </a:clrScheme>
    <a:fontScheme name="Refresh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_3.pptx" id="{E464E41E-BAAF-46D1-B6A5-94B04262B8F4}" vid="{18E25324-D102-4375-81DB-93D027FABEA1}"/>
    </a:ext>
  </a:extLst>
</a:theme>
</file>

<file path=ppt/theme/theme3.xml><?xml version="1.0" encoding="utf-8"?>
<a:theme xmlns:a="http://schemas.openxmlformats.org/drawingml/2006/main" name="Stantec Moments">
  <a:themeElements>
    <a:clrScheme name="Stantec 1">
      <a:dk1>
        <a:srgbClr val="222222"/>
      </a:dk1>
      <a:lt1>
        <a:sysClr val="window" lastClr="FFFFFF"/>
      </a:lt1>
      <a:dk2>
        <a:srgbClr val="ED7000"/>
      </a:dk2>
      <a:lt2>
        <a:srgbClr val="333333"/>
      </a:lt2>
      <a:accent1>
        <a:srgbClr val="636363"/>
      </a:accent1>
      <a:accent2>
        <a:srgbClr val="A1A1A1"/>
      </a:accent2>
      <a:accent3>
        <a:srgbClr val="D1D1D1"/>
      </a:accent3>
      <a:accent4>
        <a:srgbClr val="007DA3"/>
      </a:accent4>
      <a:accent5>
        <a:srgbClr val="E9C50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D58FA83F01EF46B14AE04B1D49F6FE" ma:contentTypeVersion="15" ma:contentTypeDescription="Create a new document." ma:contentTypeScope="" ma:versionID="120a8b6913f7d1ee3b954a8eb0130665">
  <xsd:schema xmlns:xsd="http://www.w3.org/2001/XMLSchema" xmlns:xs="http://www.w3.org/2001/XMLSchema" xmlns:p="http://schemas.microsoft.com/office/2006/metadata/properties" xmlns:ns2="a7072eef-145e-45d9-88d7-ad2915a6b21a" xmlns:ns3="9f20cdcb-59bf-4c03-add0-0484e0d71a93" targetNamespace="http://schemas.microsoft.com/office/2006/metadata/properties" ma:root="true" ma:fieldsID="e658149fb2f003d0e2f60e11fd605348" ns2:_="" ns3:_="">
    <xsd:import namespace="a7072eef-145e-45d9-88d7-ad2915a6b21a"/>
    <xsd:import namespace="9f20cdcb-59bf-4c03-add0-0484e0d71a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072eef-145e-45d9-88d7-ad2915a6b2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ce207be7-fb2c-4f25-b21b-ed1f2a5b3b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20cdcb-59bf-4c03-add0-0484e0d71a9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9a2f792c-9752-40c6-b35e-38612ec6d157}" ma:internalName="TaxCatchAll" ma:showField="CatchAllData" ma:web="9f20cdcb-59bf-4c03-add0-0484e0d71a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072eef-145e-45d9-88d7-ad2915a6b21a">
      <Terms xmlns="http://schemas.microsoft.com/office/infopath/2007/PartnerControls"/>
    </lcf76f155ced4ddcb4097134ff3c332f>
    <TaxCatchAll xmlns="9f20cdcb-59bf-4c03-add0-0484e0d71a93" xsi:nil="true"/>
  </documentManagement>
</p:properties>
</file>

<file path=customXml/itemProps1.xml><?xml version="1.0" encoding="utf-8"?>
<ds:datastoreItem xmlns:ds="http://schemas.openxmlformats.org/officeDocument/2006/customXml" ds:itemID="{B29AD1B6-6837-4CB0-92BE-532EEB59FD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62BD25-4655-4150-9526-93950439D2AA}">
  <ds:schemaRefs>
    <ds:schemaRef ds:uri="9f20cdcb-59bf-4c03-add0-0484e0d71a93"/>
    <ds:schemaRef ds:uri="a7072eef-145e-45d9-88d7-ad2915a6b2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36B4E4B-F3F9-4AA6-A9BA-B8BD6F64603E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terms/"/>
    <ds:schemaRef ds:uri="9f20cdcb-59bf-4c03-add0-0484e0d71a93"/>
    <ds:schemaRef ds:uri="http://schemas.microsoft.com/office/2006/metadata/properties"/>
    <ds:schemaRef ds:uri="a7072eef-145e-45d9-88d7-ad2915a6b21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1142</TotalTime>
  <Words>1404</Words>
  <Application>Microsoft Office PowerPoint</Application>
  <PresentationFormat>Widescreen</PresentationFormat>
  <Paragraphs>289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Stantec Master - Light</vt:lpstr>
      <vt:lpstr>1_Stantec Master - Dark</vt:lpstr>
      <vt:lpstr>Stantec Moments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Stantec Consulting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Dixon, Michael</dc:creator>
  <cp:lastModifiedBy>Brandy Dunkel</cp:lastModifiedBy>
  <cp:revision>103</cp:revision>
  <dcterms:created xsi:type="dcterms:W3CDTF">2019-01-15T15:25:52Z</dcterms:created>
  <dcterms:modified xsi:type="dcterms:W3CDTF">2025-04-15T20:52:57Z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8c4265-1c65-4ae3-8c4b-6f23871e1b75_Enabled">
    <vt:lpwstr>true</vt:lpwstr>
  </property>
  <property fmtid="{D5CDD505-2E9C-101B-9397-08002B2CF9AE}" pid="3" name="MSIP_Label_158c4265-1c65-4ae3-8c4b-6f23871e1b75_SetDate">
    <vt:lpwstr>2020-03-26T16:51:57Z</vt:lpwstr>
  </property>
  <property fmtid="{D5CDD505-2E9C-101B-9397-08002B2CF9AE}" pid="4" name="MSIP_Label_158c4265-1c65-4ae3-8c4b-6f23871e1b75_Method">
    <vt:lpwstr>Standard</vt:lpwstr>
  </property>
  <property fmtid="{D5CDD505-2E9C-101B-9397-08002B2CF9AE}" pid="5" name="MSIP_Label_158c4265-1c65-4ae3-8c4b-6f23871e1b75_Name">
    <vt:lpwstr>158c4265-1c65-4ae3-8c4b-6f23871e1b75</vt:lpwstr>
  </property>
  <property fmtid="{D5CDD505-2E9C-101B-9397-08002B2CF9AE}" pid="6" name="MSIP_Label_158c4265-1c65-4ae3-8c4b-6f23871e1b75_SiteId">
    <vt:lpwstr>413c6f2c-219a-4692-97d3-f2b4d80281e7</vt:lpwstr>
  </property>
  <property fmtid="{D5CDD505-2E9C-101B-9397-08002B2CF9AE}" pid="7" name="MSIP_Label_158c4265-1c65-4ae3-8c4b-6f23871e1b75_ActionId">
    <vt:lpwstr>5f937393-3fe9-4da3-8602-00000d31e498</vt:lpwstr>
  </property>
  <property fmtid="{D5CDD505-2E9C-101B-9397-08002B2CF9AE}" pid="8" name="MSIP_Label_158c4265-1c65-4ae3-8c4b-6f23871e1b75_ContentBits">
    <vt:lpwstr>0</vt:lpwstr>
  </property>
  <property fmtid="{D5CDD505-2E9C-101B-9397-08002B2CF9AE}" pid="9" name="ContentTypeId">
    <vt:lpwstr>0x01010014D58FA83F01EF46B14AE04B1D49F6FE</vt:lpwstr>
  </property>
  <property fmtid="{D5CDD505-2E9C-101B-9397-08002B2CF9AE}" pid="10" name="MediaServiceImageTags">
    <vt:lpwstr/>
  </property>
</Properties>
</file>